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notesMasterIdLst>
    <p:notesMasterId r:id="rId32"/>
  </p:notesMasterIdLst>
  <p:sldIdLst>
    <p:sldId id="257" r:id="rId3"/>
    <p:sldId id="540" r:id="rId4"/>
    <p:sldId id="550" r:id="rId5"/>
    <p:sldId id="541" r:id="rId6"/>
    <p:sldId id="557" r:id="rId7"/>
    <p:sldId id="543" r:id="rId8"/>
    <p:sldId id="544" r:id="rId9"/>
    <p:sldId id="558" r:id="rId10"/>
    <p:sldId id="546" r:id="rId11"/>
    <p:sldId id="560" r:id="rId12"/>
    <p:sldId id="547" r:id="rId13"/>
    <p:sldId id="548" r:id="rId14"/>
    <p:sldId id="549" r:id="rId15"/>
    <p:sldId id="562" r:id="rId16"/>
    <p:sldId id="563" r:id="rId17"/>
    <p:sldId id="564" r:id="rId18"/>
    <p:sldId id="571" r:id="rId19"/>
    <p:sldId id="585" r:id="rId20"/>
    <p:sldId id="583" r:id="rId21"/>
    <p:sldId id="584" r:id="rId22"/>
    <p:sldId id="568" r:id="rId23"/>
    <p:sldId id="570" r:id="rId24"/>
    <p:sldId id="574" r:id="rId25"/>
    <p:sldId id="575" r:id="rId26"/>
    <p:sldId id="576" r:id="rId27"/>
    <p:sldId id="566" r:id="rId28"/>
    <p:sldId id="577" r:id="rId29"/>
    <p:sldId id="567" r:id="rId30"/>
    <p:sldId id="582" r:id="rId31"/>
  </p:sldIdLst>
  <p:sldSz cx="9144000" cy="5143500" type="screen16x9"/>
  <p:notesSz cx="6797675" cy="9926638"/>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D1FC"/>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77" autoAdjust="0"/>
    <p:restoredTop sz="94659" autoAdjust="0"/>
  </p:normalViewPr>
  <p:slideViewPr>
    <p:cSldViewPr snapToGrid="0" snapToObjects="1">
      <p:cViewPr>
        <p:scale>
          <a:sx n="117" d="100"/>
          <a:sy n="117" d="100"/>
        </p:scale>
        <p:origin x="-426" y="-6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6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56E2592-AF46-42C7-802B-943429BE6789}" type="datetimeFigureOut">
              <a:rPr lang="en-AU" smtClean="0"/>
              <a:t>15/11/2016</a:t>
            </a:fld>
            <a:endParaRPr lang="en-AU"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3EEF405-9CF8-45E7-BC6F-DD3E29036496}" type="slidenum">
              <a:rPr lang="en-AU" smtClean="0"/>
              <a:t>‹#›</a:t>
            </a:fld>
            <a:endParaRPr lang="en-AU" dirty="0"/>
          </a:p>
        </p:txBody>
      </p:sp>
    </p:spTree>
    <p:extLst>
      <p:ext uri="{BB962C8B-B14F-4D97-AF65-F5344CB8AC3E}">
        <p14:creationId xmlns:p14="http://schemas.microsoft.com/office/powerpoint/2010/main" val="193449857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3EEF405-9CF8-45E7-BC6F-DD3E29036496}" type="slidenum">
              <a:rPr lang="en-AU" smtClean="0"/>
              <a:t>1</a:t>
            </a:fld>
            <a:endParaRPr lang="en-AU" dirty="0"/>
          </a:p>
        </p:txBody>
      </p:sp>
    </p:spTree>
    <p:extLst>
      <p:ext uri="{BB962C8B-B14F-4D97-AF65-F5344CB8AC3E}">
        <p14:creationId xmlns:p14="http://schemas.microsoft.com/office/powerpoint/2010/main" val="2717146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B8D7A8DF-3EC1-4340-BBE2-560CA5F3A760}" type="slidenum">
              <a:rPr lang="en-AU" altLang="en-US" smtClean="0">
                <a:latin typeface="Calibri" pitchFamily="34" charset="0"/>
              </a:rPr>
              <a:pPr/>
              <a:t>21</a:t>
            </a:fld>
            <a:endParaRPr lang="en-AU" altLang="en-US" dirty="0">
              <a:latin typeface="Calibri" pitchFamily="34" charset="0"/>
            </a:endParaRPr>
          </a:p>
        </p:txBody>
      </p:sp>
    </p:spTree>
    <p:extLst>
      <p:ext uri="{BB962C8B-B14F-4D97-AF65-F5344CB8AC3E}">
        <p14:creationId xmlns:p14="http://schemas.microsoft.com/office/powerpoint/2010/main" val="1174349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B8D7A8DF-3EC1-4340-BBE2-560CA5F3A760}" type="slidenum">
              <a:rPr lang="en-AU" altLang="en-US" smtClean="0">
                <a:latin typeface="Calibri" pitchFamily="34" charset="0"/>
              </a:rPr>
              <a:pPr/>
              <a:t>22</a:t>
            </a:fld>
            <a:endParaRPr lang="en-AU" altLang="en-US" dirty="0">
              <a:latin typeface="Calibri" pitchFamily="34" charset="0"/>
            </a:endParaRPr>
          </a:p>
        </p:txBody>
      </p:sp>
    </p:spTree>
    <p:extLst>
      <p:ext uri="{BB962C8B-B14F-4D97-AF65-F5344CB8AC3E}">
        <p14:creationId xmlns:p14="http://schemas.microsoft.com/office/powerpoint/2010/main" val="197897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B8D7A8DF-3EC1-4340-BBE2-560CA5F3A760}" type="slidenum">
              <a:rPr lang="en-AU" altLang="en-US" smtClean="0">
                <a:latin typeface="Calibri" pitchFamily="34" charset="0"/>
              </a:rPr>
              <a:pPr/>
              <a:t>23</a:t>
            </a:fld>
            <a:endParaRPr lang="en-AU" altLang="en-US" dirty="0">
              <a:latin typeface="Calibri" pitchFamily="34" charset="0"/>
            </a:endParaRPr>
          </a:p>
        </p:txBody>
      </p:sp>
    </p:spTree>
    <p:extLst>
      <p:ext uri="{BB962C8B-B14F-4D97-AF65-F5344CB8AC3E}">
        <p14:creationId xmlns:p14="http://schemas.microsoft.com/office/powerpoint/2010/main" val="365279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B8D7A8DF-3EC1-4340-BBE2-560CA5F3A760}" type="slidenum">
              <a:rPr lang="en-AU" altLang="en-US" smtClean="0">
                <a:latin typeface="Calibri" pitchFamily="34" charset="0"/>
              </a:rPr>
              <a:pPr/>
              <a:t>24</a:t>
            </a:fld>
            <a:endParaRPr lang="en-AU" altLang="en-US" dirty="0">
              <a:latin typeface="Calibri" pitchFamily="34" charset="0"/>
            </a:endParaRPr>
          </a:p>
        </p:txBody>
      </p:sp>
    </p:spTree>
    <p:extLst>
      <p:ext uri="{BB962C8B-B14F-4D97-AF65-F5344CB8AC3E}">
        <p14:creationId xmlns:p14="http://schemas.microsoft.com/office/powerpoint/2010/main" val="3715457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a:defRPr>
                <a:solidFill>
                  <a:schemeClr val="tx1"/>
                </a:solidFill>
                <a:latin typeface="Arial" charset="0"/>
              </a:defRPr>
            </a:lvl1pPr>
            <a:lvl2pPr marL="742950" indent="-285750" defTabSz="946150">
              <a:defRPr>
                <a:solidFill>
                  <a:schemeClr val="tx1"/>
                </a:solidFill>
                <a:latin typeface="Arial" charset="0"/>
              </a:defRPr>
            </a:lvl2pPr>
            <a:lvl3pPr marL="1143000" indent="-228600" defTabSz="946150">
              <a:defRPr>
                <a:solidFill>
                  <a:schemeClr val="tx1"/>
                </a:solidFill>
                <a:latin typeface="Arial" charset="0"/>
              </a:defRPr>
            </a:lvl3pPr>
            <a:lvl4pPr marL="1600200" indent="-228600" defTabSz="946150">
              <a:defRPr>
                <a:solidFill>
                  <a:schemeClr val="tx1"/>
                </a:solidFill>
                <a:latin typeface="Arial" charset="0"/>
              </a:defRPr>
            </a:lvl4pPr>
            <a:lvl5pPr marL="2057400" indent="-228600" defTabSz="946150">
              <a:defRPr>
                <a:solidFill>
                  <a:schemeClr val="tx1"/>
                </a:solidFill>
                <a:latin typeface="Arial" charset="0"/>
              </a:defRPr>
            </a:lvl5pPr>
            <a:lvl6pPr marL="2514600" indent="-228600" defTabSz="946150" eaLnBrk="0" fontAlgn="base" hangingPunct="0">
              <a:spcBef>
                <a:spcPct val="0"/>
              </a:spcBef>
              <a:spcAft>
                <a:spcPct val="0"/>
              </a:spcAft>
              <a:defRPr>
                <a:solidFill>
                  <a:schemeClr val="tx1"/>
                </a:solidFill>
                <a:latin typeface="Arial" charset="0"/>
              </a:defRPr>
            </a:lvl6pPr>
            <a:lvl7pPr marL="2971800" indent="-228600" defTabSz="946150" eaLnBrk="0" fontAlgn="base" hangingPunct="0">
              <a:spcBef>
                <a:spcPct val="0"/>
              </a:spcBef>
              <a:spcAft>
                <a:spcPct val="0"/>
              </a:spcAft>
              <a:defRPr>
                <a:solidFill>
                  <a:schemeClr val="tx1"/>
                </a:solidFill>
                <a:latin typeface="Arial" charset="0"/>
              </a:defRPr>
            </a:lvl7pPr>
            <a:lvl8pPr marL="3429000" indent="-228600" defTabSz="946150" eaLnBrk="0" fontAlgn="base" hangingPunct="0">
              <a:spcBef>
                <a:spcPct val="0"/>
              </a:spcBef>
              <a:spcAft>
                <a:spcPct val="0"/>
              </a:spcAft>
              <a:defRPr>
                <a:solidFill>
                  <a:schemeClr val="tx1"/>
                </a:solidFill>
                <a:latin typeface="Arial" charset="0"/>
              </a:defRPr>
            </a:lvl8pPr>
            <a:lvl9pPr marL="3886200" indent="-228600" defTabSz="946150" eaLnBrk="0" fontAlgn="base" hangingPunct="0">
              <a:spcBef>
                <a:spcPct val="0"/>
              </a:spcBef>
              <a:spcAft>
                <a:spcPct val="0"/>
              </a:spcAft>
              <a:defRPr>
                <a:solidFill>
                  <a:schemeClr val="tx1"/>
                </a:solidFill>
                <a:latin typeface="Arial" charset="0"/>
              </a:defRPr>
            </a:lvl9pPr>
          </a:lstStyle>
          <a:p>
            <a:fld id="{B8D7A8DF-3EC1-4340-BBE2-560CA5F3A760}" type="slidenum">
              <a:rPr lang="en-AU" altLang="en-US" smtClean="0">
                <a:latin typeface="Calibri" pitchFamily="34" charset="0"/>
              </a:rPr>
              <a:pPr/>
              <a:t>25</a:t>
            </a:fld>
            <a:endParaRPr lang="en-AU" altLang="en-US" dirty="0">
              <a:latin typeface="Calibri" pitchFamily="34" charset="0"/>
            </a:endParaRPr>
          </a:p>
        </p:txBody>
      </p:sp>
    </p:spTree>
    <p:extLst>
      <p:ext uri="{BB962C8B-B14F-4D97-AF65-F5344CB8AC3E}">
        <p14:creationId xmlns:p14="http://schemas.microsoft.com/office/powerpoint/2010/main" val="2793328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49826" y="9433100"/>
            <a:ext cx="2946246" cy="49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48" tIns="48023" rIns="96048" bIns="48023" anchor="b"/>
          <a:lstStyle>
            <a:lvl1pPr defTabSz="971550">
              <a:defRPr>
                <a:solidFill>
                  <a:schemeClr val="tx1"/>
                </a:solidFill>
                <a:latin typeface="Arial" charset="0"/>
              </a:defRPr>
            </a:lvl1pPr>
            <a:lvl2pPr marL="742950" indent="-285750" defTabSz="971550">
              <a:defRPr>
                <a:solidFill>
                  <a:schemeClr val="tx1"/>
                </a:solidFill>
                <a:latin typeface="Arial" charset="0"/>
              </a:defRPr>
            </a:lvl2pPr>
            <a:lvl3pPr marL="1143000" indent="-228600" defTabSz="971550">
              <a:defRPr>
                <a:solidFill>
                  <a:schemeClr val="tx1"/>
                </a:solidFill>
                <a:latin typeface="Arial" charset="0"/>
              </a:defRPr>
            </a:lvl3pPr>
            <a:lvl4pPr marL="1600200" indent="-228600" defTabSz="971550">
              <a:defRPr>
                <a:solidFill>
                  <a:schemeClr val="tx1"/>
                </a:solidFill>
                <a:latin typeface="Arial" charset="0"/>
              </a:defRPr>
            </a:lvl4pPr>
            <a:lvl5pPr marL="2057400" indent="-228600" defTabSz="971550">
              <a:defRPr>
                <a:solidFill>
                  <a:schemeClr val="tx1"/>
                </a:solidFill>
                <a:latin typeface="Arial" charset="0"/>
              </a:defRPr>
            </a:lvl5pPr>
            <a:lvl6pPr marL="2514600" indent="-228600" defTabSz="971550" eaLnBrk="0" fontAlgn="base" hangingPunct="0">
              <a:spcBef>
                <a:spcPct val="0"/>
              </a:spcBef>
              <a:spcAft>
                <a:spcPct val="0"/>
              </a:spcAft>
              <a:defRPr>
                <a:solidFill>
                  <a:schemeClr val="tx1"/>
                </a:solidFill>
                <a:latin typeface="Arial" charset="0"/>
              </a:defRPr>
            </a:lvl6pPr>
            <a:lvl7pPr marL="2971800" indent="-228600" defTabSz="971550" eaLnBrk="0" fontAlgn="base" hangingPunct="0">
              <a:spcBef>
                <a:spcPct val="0"/>
              </a:spcBef>
              <a:spcAft>
                <a:spcPct val="0"/>
              </a:spcAft>
              <a:defRPr>
                <a:solidFill>
                  <a:schemeClr val="tx1"/>
                </a:solidFill>
                <a:latin typeface="Arial" charset="0"/>
              </a:defRPr>
            </a:lvl7pPr>
            <a:lvl8pPr marL="3429000" indent="-228600" defTabSz="971550" eaLnBrk="0" fontAlgn="base" hangingPunct="0">
              <a:spcBef>
                <a:spcPct val="0"/>
              </a:spcBef>
              <a:spcAft>
                <a:spcPct val="0"/>
              </a:spcAft>
              <a:defRPr>
                <a:solidFill>
                  <a:schemeClr val="tx1"/>
                </a:solidFill>
                <a:latin typeface="Arial" charset="0"/>
              </a:defRPr>
            </a:lvl8pPr>
            <a:lvl9pPr marL="3886200" indent="-228600" defTabSz="971550" eaLnBrk="0" fontAlgn="base" hangingPunct="0">
              <a:spcBef>
                <a:spcPct val="0"/>
              </a:spcBef>
              <a:spcAft>
                <a:spcPct val="0"/>
              </a:spcAft>
              <a:defRPr>
                <a:solidFill>
                  <a:schemeClr val="tx1"/>
                </a:solidFill>
                <a:latin typeface="Arial" charset="0"/>
              </a:defRPr>
            </a:lvl9pPr>
          </a:lstStyle>
          <a:p>
            <a:pPr algn="r" eaLnBrk="1" hangingPunct="1"/>
            <a:fld id="{F214C272-6255-4AF8-B294-4FFEBA5667E1}" type="slidenum">
              <a:rPr lang="en-US" altLang="en-US" sz="1300">
                <a:cs typeface="Arial" charset="0"/>
              </a:rPr>
              <a:pPr algn="r" eaLnBrk="1" hangingPunct="1"/>
              <a:t>29</a:t>
            </a:fld>
            <a:endParaRPr lang="en-US" altLang="en-US" sz="1300" dirty="0">
              <a:cs typeface="Arial" charset="0"/>
            </a:endParaRPr>
          </a:p>
        </p:txBody>
      </p:sp>
      <p:sp>
        <p:nvSpPr>
          <p:cNvPr id="146435" name="Rectangle 2"/>
          <p:cNvSpPr>
            <a:spLocks noGrp="1" noRot="1" noChangeAspect="1" noChangeArrowheads="1" noTextEdit="1"/>
          </p:cNvSpPr>
          <p:nvPr>
            <p:ph type="sldImg"/>
          </p:nvPr>
        </p:nvSpPr>
        <p:spPr bwMode="auto">
          <a:xfrm>
            <a:off x="92075" y="746125"/>
            <a:ext cx="6616700" cy="37226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6" name="Rectangle 3"/>
          <p:cNvSpPr>
            <a:spLocks noGrp="1" noChangeArrowheads="1"/>
          </p:cNvSpPr>
          <p:nvPr>
            <p:ph type="body" idx="1"/>
          </p:nvPr>
        </p:nvSpPr>
        <p:spPr>
          <a:xfrm>
            <a:off x="906785" y="4716552"/>
            <a:ext cx="4984107" cy="446738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48" tIns="48023" rIns="96048" bIns="48023"/>
          <a:lstStyle/>
          <a:p>
            <a:pPr eaLnBrk="1" hangingPunct="1"/>
            <a:endParaRPr lang="en-AU" altLang="en-US" dirty="0"/>
          </a:p>
        </p:txBody>
      </p:sp>
    </p:spTree>
    <p:extLst>
      <p:ext uri="{BB962C8B-B14F-4D97-AF65-F5344CB8AC3E}">
        <p14:creationId xmlns:p14="http://schemas.microsoft.com/office/powerpoint/2010/main" val="2494686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6" name="TextBox 5"/>
          <p:cNvSpPr txBox="1"/>
          <p:nvPr userDrawn="1"/>
        </p:nvSpPr>
        <p:spPr>
          <a:xfrm>
            <a:off x="-1198563" y="1607344"/>
            <a:ext cx="914400" cy="685800"/>
          </a:xfrm>
          <a:prstGeom prst="rect">
            <a:avLst/>
          </a:prstGeom>
          <a:ln>
            <a:noFill/>
          </a:ln>
        </p:spPr>
        <p:txBody>
          <a:bodyPr vert="horz" wrap="none" lIns="0" tIns="0" rIns="0" bIns="0" rtlCol="0" anchor="t" anchorCtr="0">
            <a:noAutofit/>
          </a:bodyPr>
          <a:lstStyle/>
          <a:p>
            <a:endParaRPr lang="en-US" sz="3000" b="0" dirty="0">
              <a:latin typeface="Arial Rounded MT Bold"/>
              <a:cs typeface="Arial Rounded MT Bold"/>
            </a:endParaRPr>
          </a:p>
        </p:txBody>
      </p:sp>
      <p:sp>
        <p:nvSpPr>
          <p:cNvPr id="9" name="Content Placeholder 2"/>
          <p:cNvSpPr>
            <a:spLocks noGrp="1"/>
          </p:cNvSpPr>
          <p:nvPr>
            <p:ph sz="half" idx="1"/>
          </p:nvPr>
        </p:nvSpPr>
        <p:spPr>
          <a:xfrm>
            <a:off x="539552" y="2255044"/>
            <a:ext cx="8200687" cy="1600238"/>
          </a:xfrm>
          <a:prstGeom prst="rect">
            <a:avLst/>
          </a:prstGeom>
        </p:spPr>
        <p:txBody>
          <a:bodyPr/>
          <a:lstStyle>
            <a:lvl1pPr marL="0" indent="0">
              <a:buClrTx/>
              <a:defRPr sz="1500" b="1">
                <a:solidFill>
                  <a:schemeClr val="bg1">
                    <a:lumMod val="50000"/>
                  </a:schemeClr>
                </a:solidFill>
              </a:defRPr>
            </a:lvl1pPr>
            <a:lvl2pPr marL="0" indent="-158354">
              <a:buClrTx/>
              <a:buFont typeface="Arial"/>
              <a:buChar char="•"/>
              <a:defRPr sz="1500">
                <a:solidFill>
                  <a:srgbClr val="000000"/>
                </a:solidFill>
              </a:defRPr>
            </a:lvl2pPr>
            <a:lvl3pPr marL="540000" indent="-164306">
              <a:buClrTx/>
              <a:buFont typeface="Arial"/>
              <a:buChar char="•"/>
              <a:defRPr sz="1500">
                <a:solidFill>
                  <a:srgbClr val="000000"/>
                </a:solidFill>
              </a:defRPr>
            </a:lvl3pPr>
            <a:lvl4pPr marL="1080000" indent="-144066">
              <a:buClrTx/>
              <a:buFont typeface="Arial"/>
              <a:buChar char="•"/>
              <a:defRPr sz="1500">
                <a:solidFill>
                  <a:srgbClr val="000000"/>
                </a:solidFill>
              </a:defRPr>
            </a:lvl4pPr>
            <a:lvl5pPr marL="1620000" indent="-164306">
              <a:buClrTx/>
              <a:buFont typeface="Arial"/>
              <a:buChar char="•"/>
              <a:defRPr sz="1500">
                <a:solidFill>
                  <a:srgbClr val="000000"/>
                </a:solidFill>
              </a:defRPr>
            </a:lvl5pPr>
            <a:lvl6pPr>
              <a:defRPr sz="1350"/>
            </a:lvl6pPr>
            <a:lvl7pPr>
              <a:defRPr sz="1350"/>
            </a:lvl7pPr>
            <a:lvl8pPr>
              <a:defRPr sz="1350"/>
            </a:lvl8pPr>
            <a:lvl9pPr>
              <a:defRPr sz="1350"/>
            </a:lvl9pPr>
          </a:lstStyle>
          <a:p>
            <a:pPr lvl="0"/>
            <a:r>
              <a:rPr lang="en-AU" dirty="0"/>
              <a:t>Click to edit Master text styles</a:t>
            </a:r>
          </a:p>
        </p:txBody>
      </p:sp>
      <p:sp>
        <p:nvSpPr>
          <p:cNvPr id="10" name="Title 1"/>
          <p:cNvSpPr>
            <a:spLocks noGrp="1"/>
          </p:cNvSpPr>
          <p:nvPr>
            <p:ph type="title"/>
          </p:nvPr>
        </p:nvSpPr>
        <p:spPr>
          <a:xfrm>
            <a:off x="539552" y="1869631"/>
            <a:ext cx="8200686" cy="270030"/>
          </a:xfrm>
          <a:prstGeom prst="rect">
            <a:avLst/>
          </a:prstGeom>
        </p:spPr>
        <p:txBody>
          <a:bodyPr>
            <a:noAutofit/>
          </a:bodyPr>
          <a:lstStyle>
            <a:lvl1pPr>
              <a:defRPr sz="3150" b="0">
                <a:solidFill>
                  <a:srgbClr val="05D1FC"/>
                </a:solidFill>
              </a:defRPr>
            </a:lvl1pPr>
          </a:lstStyle>
          <a:p>
            <a:r>
              <a:rPr lang="en-AU" dirty="0"/>
              <a:t>Click to edit Master title style</a:t>
            </a:r>
          </a:p>
        </p:txBody>
      </p:sp>
      <p:sp>
        <p:nvSpPr>
          <p:cNvPr id="12" name="Content Placeholder 2"/>
          <p:cNvSpPr>
            <a:spLocks noGrp="1"/>
          </p:cNvSpPr>
          <p:nvPr>
            <p:ph sz="half" idx="11"/>
          </p:nvPr>
        </p:nvSpPr>
        <p:spPr>
          <a:xfrm>
            <a:off x="539553" y="4543860"/>
            <a:ext cx="8200687" cy="333035"/>
          </a:xfrm>
          <a:prstGeom prst="rect">
            <a:avLst/>
          </a:prstGeom>
        </p:spPr>
        <p:txBody>
          <a:bodyPr/>
          <a:lstStyle>
            <a:lvl1pPr marL="0" indent="0">
              <a:buClrTx/>
              <a:defRPr sz="1500" b="0">
                <a:solidFill>
                  <a:srgbClr val="FFFFFF"/>
                </a:solidFill>
              </a:defRPr>
            </a:lvl1pPr>
            <a:lvl2pPr marL="0" indent="-158354">
              <a:buClrTx/>
              <a:buFont typeface="Arial"/>
              <a:buChar char="•"/>
              <a:defRPr sz="1500">
                <a:solidFill>
                  <a:srgbClr val="000000"/>
                </a:solidFill>
              </a:defRPr>
            </a:lvl2pPr>
            <a:lvl3pPr marL="540000" indent="-164306">
              <a:buClrTx/>
              <a:buFont typeface="Arial"/>
              <a:buChar char="•"/>
              <a:defRPr sz="1500">
                <a:solidFill>
                  <a:srgbClr val="000000"/>
                </a:solidFill>
              </a:defRPr>
            </a:lvl3pPr>
            <a:lvl4pPr marL="1080000" indent="-144066">
              <a:buClrTx/>
              <a:buFont typeface="Arial"/>
              <a:buChar char="•"/>
              <a:defRPr sz="1500">
                <a:solidFill>
                  <a:srgbClr val="000000"/>
                </a:solidFill>
              </a:defRPr>
            </a:lvl4pPr>
            <a:lvl5pPr marL="1620000" indent="-164306">
              <a:buClrTx/>
              <a:buFont typeface="Arial"/>
              <a:buChar char="•"/>
              <a:defRPr sz="1500">
                <a:solidFill>
                  <a:srgbClr val="000000"/>
                </a:solidFill>
              </a:defRPr>
            </a:lvl5pPr>
            <a:lvl6pPr>
              <a:defRPr sz="1350"/>
            </a:lvl6pPr>
            <a:lvl7pPr>
              <a:defRPr sz="1350"/>
            </a:lvl7pPr>
            <a:lvl8pPr>
              <a:defRPr sz="1350"/>
            </a:lvl8pPr>
            <a:lvl9pPr>
              <a:defRPr sz="1350"/>
            </a:lvl9pPr>
          </a:lstStyle>
          <a:p>
            <a:pPr lvl="0"/>
            <a:r>
              <a:rPr lang="en-AU" dirty="0"/>
              <a:t>Click to edit Master text styles</a:t>
            </a:r>
          </a:p>
        </p:txBody>
      </p:sp>
      <p:sp>
        <p:nvSpPr>
          <p:cNvPr id="2" name="Rectangle 1"/>
          <p:cNvSpPr/>
          <p:nvPr userDrawn="1"/>
        </p:nvSpPr>
        <p:spPr>
          <a:xfrm>
            <a:off x="314325" y="228600"/>
            <a:ext cx="8562975" cy="1019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2371"/>
            <a:ext cx="8229600" cy="371021"/>
          </a:xfrm>
          <a:prstGeom prst="rect">
            <a:avLst/>
          </a:prstGeom>
        </p:spPr>
        <p:txBody>
          <a:bodyPr/>
          <a:lstStyle/>
          <a:p>
            <a:r>
              <a:rPr lang="en-AU" dirty="0"/>
              <a:t>Click to edit Master title style</a:t>
            </a:r>
            <a:endParaRPr lang="en-US" dirty="0"/>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TextBox 5"/>
          <p:cNvSpPr txBox="1"/>
          <p:nvPr userDrawn="1"/>
        </p:nvSpPr>
        <p:spPr>
          <a:xfrm>
            <a:off x="8212348" y="4910588"/>
            <a:ext cx="776378" cy="173124"/>
          </a:xfrm>
          <a:prstGeom prst="rect">
            <a:avLst/>
          </a:prstGeom>
          <a:noFill/>
        </p:spPr>
        <p:txBody>
          <a:bodyPr wrap="square" rtlCol="0">
            <a:spAutoFit/>
          </a:bodyPr>
          <a:lstStyle/>
          <a:p>
            <a:fld id="{1E5D8605-9FB8-4B88-9AF7-10F751495952}" type="slidenum">
              <a:rPr lang="en-AU" sz="525" smtClean="0">
                <a:solidFill>
                  <a:schemeClr val="bg1"/>
                </a:solidFill>
              </a:rPr>
              <a:t>‹#›</a:t>
            </a:fld>
            <a:endParaRPr lang="en-AU" sz="525" dirty="0">
              <a:solidFill>
                <a:schemeClr val="bg1"/>
              </a:solidFill>
            </a:endParaRPr>
          </a:p>
        </p:txBody>
      </p:sp>
      <p:sp>
        <p:nvSpPr>
          <p:cNvPr id="5" name="Rectangle 4"/>
          <p:cNvSpPr/>
          <p:nvPr userDrawn="1"/>
        </p:nvSpPr>
        <p:spPr>
          <a:xfrm>
            <a:off x="6389784" y="82627"/>
            <a:ext cx="2655065" cy="5701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pic>
        <p:nvPicPr>
          <p:cNvPr id="7" name="Picture 6"/>
          <p:cNvPicPr>
            <a:picLocks noChangeAspect="1"/>
          </p:cNvPicPr>
          <p:nvPr userDrawn="1"/>
        </p:nvPicPr>
        <p:blipFill>
          <a:blip r:embed="rId2"/>
          <a:stretch>
            <a:fillRect/>
          </a:stretch>
        </p:blipFill>
        <p:spPr>
          <a:xfrm>
            <a:off x="7542167" y="122430"/>
            <a:ext cx="1521732" cy="511270"/>
          </a:xfrm>
          <a:prstGeom prst="rect">
            <a:avLst/>
          </a:prstGeom>
        </p:spPr>
      </p:pic>
    </p:spTree>
    <p:extLst>
      <p:ext uri="{BB962C8B-B14F-4D97-AF65-F5344CB8AC3E}">
        <p14:creationId xmlns:p14="http://schemas.microsoft.com/office/powerpoint/2010/main" val="354559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529" y="141480"/>
            <a:ext cx="8496944" cy="857250"/>
          </a:xfrm>
        </p:spPr>
        <p:txBody>
          <a:bodyPr/>
          <a:lstStyle/>
          <a:p>
            <a:r>
              <a:rPr lang="en-US" dirty="0"/>
              <a:t>Click to edit Master title style</a:t>
            </a:r>
            <a:endParaRPr lang="en-AU" dirty="0"/>
          </a:p>
        </p:txBody>
      </p:sp>
      <p:sp>
        <p:nvSpPr>
          <p:cNvPr id="3" name="Chart Placeholder 2"/>
          <p:cNvSpPr>
            <a:spLocks noGrp="1"/>
          </p:cNvSpPr>
          <p:nvPr>
            <p:ph type="chart" idx="1"/>
          </p:nvPr>
        </p:nvSpPr>
        <p:spPr>
          <a:xfrm>
            <a:off x="323529" y="1383618"/>
            <a:ext cx="8496944" cy="3186354"/>
          </a:xfrm>
        </p:spPr>
        <p:txBody>
          <a:bodyPr/>
          <a:lstStyle/>
          <a:p>
            <a:pPr lvl="0"/>
            <a:endParaRPr lang="en-AU" noProof="0"/>
          </a:p>
        </p:txBody>
      </p:sp>
      <p:sp>
        <p:nvSpPr>
          <p:cNvPr id="4" name="Rectangle 4"/>
          <p:cNvSpPr>
            <a:spLocks noGrp="1" noChangeArrowheads="1"/>
          </p:cNvSpPr>
          <p:nvPr>
            <p:ph type="dt" sz="half" idx="10"/>
          </p:nvPr>
        </p:nvSpPr>
        <p:spPr>
          <a:xfrm>
            <a:off x="323528" y="4686300"/>
            <a:ext cx="2267272" cy="342900"/>
          </a:xfrm>
          <a:prstGeom prst="rect">
            <a:avLst/>
          </a:prstGeom>
          <a:ln/>
        </p:spPr>
        <p:txBody>
          <a:bodyPr/>
          <a:lstStyle>
            <a:lvl1pPr>
              <a:defRPr/>
            </a:lvl1pPr>
          </a:lstStyle>
          <a:p>
            <a:pPr>
              <a:defRPr/>
            </a:pPr>
            <a:fld id="{D7A5A486-03D4-4514-A42D-D3A940B85876}" type="datetime1">
              <a:rPr lang="en-US"/>
              <a:pPr>
                <a:defRPr/>
              </a:pPr>
              <a:t>11/15/2016</a:t>
            </a:fld>
            <a:endParaRPr lang="en-US" dirty="0"/>
          </a:p>
        </p:txBody>
      </p:sp>
      <p:sp>
        <p:nvSpPr>
          <p:cNvPr id="5" name="Rectangle 5"/>
          <p:cNvSpPr>
            <a:spLocks noGrp="1" noChangeArrowheads="1"/>
          </p:cNvSpPr>
          <p:nvPr>
            <p:ph type="ftr" sz="quarter" idx="11"/>
          </p:nvPr>
        </p:nvSpPr>
        <p:spPr>
          <a:xfrm>
            <a:off x="3124200" y="4686300"/>
            <a:ext cx="2895600" cy="342900"/>
          </a:xfrm>
          <a:prstGeom prst="rect">
            <a:avLst/>
          </a:prstGeom>
          <a:ln/>
        </p:spPr>
        <p:txBody>
          <a:bodyPr/>
          <a:lstStyle>
            <a:lvl1pPr>
              <a:defRPr/>
            </a:lvl1pPr>
          </a:lstStyle>
          <a:p>
            <a:pPr>
              <a:defRPr/>
            </a:pPr>
            <a:r>
              <a:rPr lang="en-US"/>
              <a:t>Centre for Investor Education</a:t>
            </a:r>
          </a:p>
        </p:txBody>
      </p:sp>
      <p:sp>
        <p:nvSpPr>
          <p:cNvPr id="6" name="Rectangle 6"/>
          <p:cNvSpPr>
            <a:spLocks noGrp="1" noChangeArrowheads="1"/>
          </p:cNvSpPr>
          <p:nvPr>
            <p:ph type="sldNum" sz="quarter" idx="12"/>
          </p:nvPr>
        </p:nvSpPr>
        <p:spPr>
          <a:xfrm>
            <a:off x="6553200" y="4686300"/>
            <a:ext cx="2267272" cy="342900"/>
          </a:xfrm>
          <a:prstGeom prst="rect">
            <a:avLst/>
          </a:prstGeom>
          <a:ln/>
        </p:spPr>
        <p:txBody>
          <a:bodyPr/>
          <a:lstStyle>
            <a:lvl1pPr>
              <a:defRPr/>
            </a:lvl1pPr>
          </a:lstStyle>
          <a:p>
            <a:pPr>
              <a:defRPr/>
            </a:pPr>
            <a:fld id="{00FA514D-4F87-46CA-9C51-45BB39E60CA9}" type="slidenum">
              <a:rPr lang="en-AU"/>
              <a:pPr>
                <a:defRPr/>
              </a:pPr>
              <a:t>‹#›</a:t>
            </a:fld>
            <a:endParaRPr lang="en-AU"/>
          </a:p>
        </p:txBody>
      </p:sp>
      <p:sp>
        <p:nvSpPr>
          <p:cNvPr id="7" name="Rectangle 6"/>
          <p:cNvSpPr/>
          <p:nvPr userDrawn="1"/>
        </p:nvSpPr>
        <p:spPr>
          <a:xfrm>
            <a:off x="6389784" y="82627"/>
            <a:ext cx="2655065" cy="5701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350"/>
          </a:p>
        </p:txBody>
      </p:sp>
      <p:pic>
        <p:nvPicPr>
          <p:cNvPr id="8" name="Picture 7"/>
          <p:cNvPicPr>
            <a:picLocks noChangeAspect="1"/>
          </p:cNvPicPr>
          <p:nvPr userDrawn="1"/>
        </p:nvPicPr>
        <p:blipFill>
          <a:blip r:embed="rId2"/>
          <a:stretch>
            <a:fillRect/>
          </a:stretch>
        </p:blipFill>
        <p:spPr>
          <a:xfrm>
            <a:off x="7542167" y="122430"/>
            <a:ext cx="1521732" cy="511270"/>
          </a:xfrm>
          <a:prstGeom prst="rect">
            <a:avLst/>
          </a:prstGeom>
        </p:spPr>
      </p:pic>
    </p:spTree>
    <p:extLst>
      <p:ext uri="{BB962C8B-B14F-4D97-AF65-F5344CB8AC3E}">
        <p14:creationId xmlns:p14="http://schemas.microsoft.com/office/powerpoint/2010/main" val="42631062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3"/>
          <a:stretch>
            <a:fillRect/>
          </a:stretch>
        </p:blipFill>
        <p:spPr>
          <a:xfrm>
            <a:off x="0" y="1800123"/>
            <a:ext cx="9144000" cy="3343377"/>
          </a:xfrm>
          <a:prstGeom prst="rect">
            <a:avLst/>
          </a:prstGeom>
        </p:spPr>
      </p:pic>
      <p:pic>
        <p:nvPicPr>
          <p:cNvPr id="16" name="Picture 15"/>
          <p:cNvPicPr>
            <a:picLocks noChangeAspect="1"/>
          </p:cNvPicPr>
          <p:nvPr userDrawn="1"/>
        </p:nvPicPr>
        <p:blipFill>
          <a:blip r:embed="rId4"/>
          <a:stretch>
            <a:fillRect/>
          </a:stretch>
        </p:blipFill>
        <p:spPr>
          <a:xfrm>
            <a:off x="429898" y="407716"/>
            <a:ext cx="2940866" cy="635090"/>
          </a:xfrm>
          <a:prstGeom prst="rect">
            <a:avLst/>
          </a:prstGeom>
        </p:spPr>
      </p:pic>
      <p:pic>
        <p:nvPicPr>
          <p:cNvPr id="17" name="Picture 16"/>
          <p:cNvPicPr>
            <a:picLocks noChangeAspect="1"/>
          </p:cNvPicPr>
          <p:nvPr userDrawn="1"/>
        </p:nvPicPr>
        <p:blipFill>
          <a:blip r:embed="rId5"/>
          <a:stretch>
            <a:fillRect/>
          </a:stretch>
        </p:blipFill>
        <p:spPr>
          <a:xfrm>
            <a:off x="6939630" y="805115"/>
            <a:ext cx="1788782" cy="100234"/>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Lst>
  <p:hf hdr="0" ftr="0" dt="0"/>
  <p:txStyles>
    <p:titleStyle>
      <a:lvl1pPr algn="l" defTabSz="685800" rtl="0" eaLnBrk="1" latinLnBrk="0" hangingPunct="1">
        <a:lnSpc>
          <a:spcPts val="2250"/>
        </a:lnSpc>
        <a:spcBef>
          <a:spcPct val="0"/>
        </a:spcBef>
        <a:buNone/>
        <a:defRPr sz="1800" b="1" kern="1200">
          <a:solidFill>
            <a:schemeClr val="tx1"/>
          </a:solidFill>
          <a:latin typeface="Calibri" pitchFamily="34" charset="0"/>
          <a:ea typeface="+mj-ea"/>
          <a:cs typeface="+mj-cs"/>
        </a:defRPr>
      </a:lvl1pPr>
    </p:titleStyle>
    <p:bodyStyle>
      <a:lvl1pPr marL="257175" indent="-257175" algn="l" defTabSz="685800" rtl="0" eaLnBrk="1" latinLnBrk="0" hangingPunct="1">
        <a:spcBef>
          <a:spcPct val="20000"/>
        </a:spcBef>
        <a:buClr>
          <a:schemeClr val="accent2"/>
        </a:buClr>
        <a:buFont typeface="Calibri" pitchFamily="34" charset="0"/>
        <a:buNone/>
        <a:defRPr sz="1500" u="none" kern="1200" baseline="0">
          <a:solidFill>
            <a:schemeClr val="tx1"/>
          </a:solidFill>
          <a:uFillTx/>
          <a:latin typeface="Calibri" pitchFamily="34" charset="0"/>
          <a:ea typeface="+mn-ea"/>
          <a:cs typeface="+mn-cs"/>
        </a:defRPr>
      </a:lvl1pPr>
      <a:lvl2pPr marL="0" indent="-158354" algn="l" defTabSz="685800" rtl="0" eaLnBrk="1" latinLnBrk="0" hangingPunct="1">
        <a:spcBef>
          <a:spcPts val="450"/>
        </a:spcBef>
        <a:buClr>
          <a:schemeClr val="bg1"/>
        </a:buClr>
        <a:buFont typeface="Arial"/>
        <a:buChar char="•"/>
        <a:defRPr sz="1500" u="none" kern="1200" baseline="0">
          <a:solidFill>
            <a:schemeClr val="tx1"/>
          </a:solidFill>
          <a:uFillTx/>
          <a:latin typeface="Calibri" pitchFamily="34" charset="0"/>
          <a:ea typeface="+mn-ea"/>
          <a:cs typeface="+mn-cs"/>
        </a:defRPr>
      </a:lvl2pPr>
      <a:lvl3pPr marL="540000" indent="-164306" algn="l" defTabSz="685800" rtl="0" eaLnBrk="1" latinLnBrk="0" hangingPunct="1">
        <a:spcBef>
          <a:spcPts val="450"/>
        </a:spcBef>
        <a:buClr>
          <a:schemeClr val="bg1"/>
        </a:buClr>
        <a:buFont typeface="Arial"/>
        <a:buChar char="•"/>
        <a:defRPr sz="1500" u="none" kern="1200" baseline="0">
          <a:solidFill>
            <a:schemeClr val="tx1"/>
          </a:solidFill>
          <a:uFillTx/>
          <a:latin typeface="Calibri" pitchFamily="34" charset="0"/>
          <a:ea typeface="+mn-ea"/>
          <a:cs typeface="+mn-cs"/>
        </a:defRPr>
      </a:lvl3pPr>
      <a:lvl4pPr marL="1080000" indent="-144066" algn="l" defTabSz="685800" rtl="0" eaLnBrk="1" latinLnBrk="0" hangingPunct="1">
        <a:spcBef>
          <a:spcPts val="450"/>
        </a:spcBef>
        <a:buClr>
          <a:schemeClr val="bg1"/>
        </a:buClr>
        <a:buFont typeface="Arial"/>
        <a:buChar char="•"/>
        <a:defRPr sz="1500" u="none" kern="1200" baseline="0">
          <a:solidFill>
            <a:schemeClr val="tx1"/>
          </a:solidFill>
          <a:uFillTx/>
          <a:latin typeface="Calibri" pitchFamily="34" charset="0"/>
          <a:ea typeface="+mn-ea"/>
          <a:cs typeface="+mn-cs"/>
        </a:defRPr>
      </a:lvl4pPr>
      <a:lvl5pPr marL="1620000" indent="-164306" algn="l" defTabSz="685800" rtl="0" eaLnBrk="1" latinLnBrk="0" hangingPunct="1">
        <a:spcBef>
          <a:spcPts val="450"/>
        </a:spcBef>
        <a:buClr>
          <a:schemeClr val="bg1"/>
        </a:buClr>
        <a:buFont typeface="Arial"/>
        <a:buChar char="•"/>
        <a:defRPr sz="1500" u="none" kern="1200" baseline="0">
          <a:solidFill>
            <a:schemeClr val="tx1"/>
          </a:solidFill>
          <a:uFillTx/>
          <a:latin typeface="Calibri"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4"/>
          <a:stretch>
            <a:fillRect/>
          </a:stretch>
        </p:blipFill>
        <p:spPr>
          <a:xfrm>
            <a:off x="0" y="4048455"/>
            <a:ext cx="9144000" cy="1099561"/>
          </a:xfrm>
          <a:prstGeom prst="rect">
            <a:avLst/>
          </a:prstGeom>
        </p:spPr>
      </p:pic>
      <p:grpSp>
        <p:nvGrpSpPr>
          <p:cNvPr id="2" name="Group 1"/>
          <p:cNvGrpSpPr/>
          <p:nvPr userDrawn="1"/>
        </p:nvGrpSpPr>
        <p:grpSpPr>
          <a:xfrm>
            <a:off x="0" y="157154"/>
            <a:ext cx="9144000" cy="528186"/>
            <a:chOff x="0" y="209539"/>
            <a:chExt cx="9144000" cy="704248"/>
          </a:xfrm>
        </p:grpSpPr>
        <p:pic>
          <p:nvPicPr>
            <p:cNvPr id="7" name="Picture 6"/>
            <p:cNvPicPr>
              <a:picLocks noChangeAspect="1"/>
            </p:cNvPicPr>
            <p:nvPr userDrawn="1"/>
          </p:nvPicPr>
          <p:blipFill rotWithShape="1">
            <a:blip r:embed="rId5"/>
            <a:srcRect r="25131"/>
            <a:stretch/>
          </p:blipFill>
          <p:spPr>
            <a:xfrm>
              <a:off x="0" y="269843"/>
              <a:ext cx="9144000" cy="643944"/>
            </a:xfrm>
            <a:prstGeom prst="rect">
              <a:avLst/>
            </a:prstGeom>
          </p:spPr>
        </p:pic>
        <p:pic>
          <p:nvPicPr>
            <p:cNvPr id="1026" name="Picture 2" descr="C:\USERS\ROBERT~1.MOR\APPDATA\LOCAL\TEMP\wzc821\SMI Logos JPGs\Smarter Money Active Cash.jpg"/>
            <p:cNvPicPr>
              <a:picLocks noChangeAspect="1" noChangeArrowheads="1"/>
            </p:cNvPicPr>
            <p:nvPr userDrawn="1"/>
          </p:nvPicPr>
          <p:blipFill rotWithShape="1">
            <a:blip r:embed="rId6" cstate="email">
              <a:extLst>
                <a:ext uri="{28A0092B-C50C-407E-A947-70E740481C1C}">
                  <a14:useLocalDpi xmlns:a14="http://schemas.microsoft.com/office/drawing/2010/main" val="0"/>
                </a:ext>
              </a:extLst>
            </a:blip>
            <a:srcRect l="2887" t="14732" r="3208" b="17586"/>
            <a:stretch/>
          </p:blipFill>
          <p:spPr bwMode="auto">
            <a:xfrm>
              <a:off x="6631381" y="209539"/>
              <a:ext cx="2186597" cy="6705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63998052"/>
      </p:ext>
    </p:extLst>
  </p:cSld>
  <p:clrMap bg1="lt1" tx1="dk1" bg2="lt2" tx2="dk2" accent1="accent1" accent2="accent2" accent3="accent3" accent4="accent4" accent5="accent5" accent6="accent6" hlink="hlink" folHlink="folHlink"/>
  <p:sldLayoutIdLst>
    <p:sldLayoutId id="2147483657" r:id="rId1"/>
    <p:sldLayoutId id="2147483658" r:id="rId2"/>
  </p:sldLayoutIdLst>
  <p:hf hdr="0" ftr="0" dt="0"/>
  <p:txStyles>
    <p:titleStyle>
      <a:lvl1pPr algn="l" defTabSz="342900" rtl="0" eaLnBrk="1" latinLnBrk="0" hangingPunct="1">
        <a:spcBef>
          <a:spcPct val="0"/>
        </a:spcBef>
        <a:buNone/>
        <a:defRPr sz="1950" kern="1200">
          <a:solidFill>
            <a:srgbClr val="05D1FC"/>
          </a:solidFill>
          <a:latin typeface="+mj-lt"/>
          <a:ea typeface="+mj-ea"/>
          <a:cs typeface="+mj-cs"/>
        </a:defRPr>
      </a:lvl1pPr>
    </p:titleStyle>
    <p:bodyStyle>
      <a:lvl1pPr marL="0" indent="0" algn="l" defTabSz="342900" rtl="0" eaLnBrk="1" latinLnBrk="0" hangingPunct="1">
        <a:spcBef>
          <a:spcPct val="20000"/>
        </a:spcBef>
        <a:buFont typeface="Arial"/>
        <a:buNone/>
        <a:defRPr sz="1200" b="1" kern="1200">
          <a:solidFill>
            <a:srgbClr val="05D1FC"/>
          </a:solidFill>
          <a:latin typeface="+mn-lt"/>
          <a:ea typeface="+mn-ea"/>
          <a:cs typeface="+mn-cs"/>
        </a:defRPr>
      </a:lvl1pPr>
      <a:lvl2pPr marL="342900" indent="0" algn="l" defTabSz="342900" rtl="0" eaLnBrk="1" latinLnBrk="0" hangingPunct="1">
        <a:spcBef>
          <a:spcPct val="20000"/>
        </a:spcBef>
        <a:buFont typeface="Arial"/>
        <a:buNone/>
        <a:defRPr sz="1200" kern="1200">
          <a:solidFill>
            <a:schemeClr val="bg1">
              <a:lumMod val="50000"/>
            </a:schemeClr>
          </a:solidFill>
          <a:latin typeface="+mn-lt"/>
          <a:ea typeface="+mn-ea"/>
          <a:cs typeface="+mn-cs"/>
        </a:defRPr>
      </a:lvl2pPr>
      <a:lvl3pPr marL="685800" indent="0" algn="l" defTabSz="342900" rtl="0" eaLnBrk="1" latinLnBrk="0" hangingPunct="1">
        <a:spcBef>
          <a:spcPct val="20000"/>
        </a:spcBef>
        <a:buFont typeface="Arial"/>
        <a:buNone/>
        <a:defRPr sz="1200" kern="1200">
          <a:solidFill>
            <a:schemeClr val="bg1">
              <a:lumMod val="50000"/>
            </a:schemeClr>
          </a:solidFill>
          <a:latin typeface="+mn-lt"/>
          <a:ea typeface="+mn-ea"/>
          <a:cs typeface="+mn-cs"/>
        </a:defRPr>
      </a:lvl3pPr>
      <a:lvl4pPr marL="1028700" indent="0" algn="l" defTabSz="342900" rtl="0" eaLnBrk="1" latinLnBrk="0" hangingPunct="1">
        <a:spcBef>
          <a:spcPct val="20000"/>
        </a:spcBef>
        <a:buFont typeface="Arial"/>
        <a:buNone/>
        <a:defRPr sz="1200" kern="1200">
          <a:solidFill>
            <a:schemeClr val="bg1">
              <a:lumMod val="50000"/>
            </a:schemeClr>
          </a:solidFill>
          <a:latin typeface="+mn-lt"/>
          <a:ea typeface="+mn-ea"/>
          <a:cs typeface="+mn-cs"/>
        </a:defRPr>
      </a:lvl4pPr>
      <a:lvl5pPr marL="1371600" indent="0" algn="l" defTabSz="342900" rtl="0" eaLnBrk="1" latinLnBrk="0" hangingPunct="1">
        <a:spcBef>
          <a:spcPct val="20000"/>
        </a:spcBef>
        <a:buFont typeface="Arial"/>
        <a:buNone/>
        <a:defRPr sz="1200" kern="1200">
          <a:solidFill>
            <a:schemeClr val="bg1">
              <a:lumMod val="50000"/>
            </a:schemeClr>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480183" y="1372050"/>
            <a:ext cx="5412986" cy="914992"/>
          </a:xfrm>
        </p:spPr>
        <p:txBody>
          <a:bodyPr/>
          <a:lstStyle/>
          <a:p>
            <a:pPr>
              <a:lnSpc>
                <a:spcPct val="100000"/>
              </a:lnSpc>
              <a:spcBef>
                <a:spcPts val="450"/>
              </a:spcBef>
              <a:spcAft>
                <a:spcPts val="450"/>
              </a:spcAft>
            </a:pPr>
            <a:r>
              <a:rPr lang="en-AU" dirty="0"/>
              <a:t>High Returns with Low Risk </a:t>
            </a:r>
            <a:r>
              <a:rPr lang="en-AU" b="1" u="sng" dirty="0"/>
              <a:t>Are Possible</a:t>
            </a:r>
            <a:r>
              <a:rPr lang="en-AU" dirty="0"/>
              <a:t> in a Low Yield World</a:t>
            </a:r>
            <a:endParaRPr lang="en-US" dirty="0"/>
          </a:p>
        </p:txBody>
      </p:sp>
      <p:sp>
        <p:nvSpPr>
          <p:cNvPr id="14" name="Content Placeholder 13"/>
          <p:cNvSpPr>
            <a:spLocks noGrp="1"/>
          </p:cNvSpPr>
          <p:nvPr>
            <p:ph sz="half" idx="11"/>
          </p:nvPr>
        </p:nvSpPr>
        <p:spPr/>
        <p:txBody>
          <a:bodyPr/>
          <a:lstStyle/>
          <a:p>
            <a:r>
              <a:rPr lang="en-US" dirty="0"/>
              <a:t>November 2016</a:t>
            </a:r>
          </a:p>
        </p:txBody>
      </p:sp>
      <p:sp>
        <p:nvSpPr>
          <p:cNvPr id="5" name="Title 11"/>
          <p:cNvSpPr txBox="1">
            <a:spLocks/>
          </p:cNvSpPr>
          <p:nvPr/>
        </p:nvSpPr>
        <p:spPr>
          <a:xfrm>
            <a:off x="1480183" y="2395388"/>
            <a:ext cx="6150515" cy="270030"/>
          </a:xfrm>
          <a:prstGeom prst="rect">
            <a:avLst/>
          </a:prstGeom>
        </p:spPr>
        <p:txBody>
          <a:bodyPr>
            <a:noAutofit/>
          </a:bodyPr>
          <a:lstStyle>
            <a:lvl1pPr algn="l" defTabSz="914400" rtl="0" eaLnBrk="1" latinLnBrk="0" hangingPunct="1">
              <a:lnSpc>
                <a:spcPts val="3000"/>
              </a:lnSpc>
              <a:spcBef>
                <a:spcPct val="0"/>
              </a:spcBef>
              <a:buNone/>
              <a:defRPr sz="4200" b="0" kern="1200">
                <a:solidFill>
                  <a:srgbClr val="05D1FC"/>
                </a:solidFill>
                <a:latin typeface="Calibri" pitchFamily="34" charset="0"/>
                <a:ea typeface="+mj-ea"/>
                <a:cs typeface="+mj-cs"/>
              </a:defRPr>
            </a:lvl1pPr>
          </a:lstStyle>
          <a:p>
            <a:r>
              <a:rPr lang="en-US" sz="1800" dirty="0"/>
              <a:t>Christopher </a:t>
            </a:r>
            <a:r>
              <a:rPr lang="en-US" sz="1800" dirty="0" err="1"/>
              <a:t>Joye</a:t>
            </a:r>
            <a:r>
              <a:rPr lang="en-US" sz="1800" dirty="0"/>
              <a:t>, Portfolio Manager</a:t>
            </a:r>
          </a:p>
        </p:txBody>
      </p:sp>
      <p:pic>
        <p:nvPicPr>
          <p:cNvPr id="6" name="Picture 5"/>
          <p:cNvPicPr>
            <a:picLocks noChangeAspect="1"/>
          </p:cNvPicPr>
          <p:nvPr/>
        </p:nvPicPr>
        <p:blipFill>
          <a:blip r:embed="rId3"/>
          <a:stretch>
            <a:fillRect/>
          </a:stretch>
        </p:blipFill>
        <p:spPr>
          <a:xfrm>
            <a:off x="189701" y="122430"/>
            <a:ext cx="3149673" cy="105822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99262" y="2916120"/>
            <a:ext cx="2218262" cy="1132610"/>
          </a:xfrm>
          <a:prstGeom prst="rect">
            <a:avLst/>
          </a:prstGeom>
        </p:spPr>
      </p:pic>
      <p:pic>
        <p:nvPicPr>
          <p:cNvPr id="8" name="Picture 7"/>
          <p:cNvPicPr>
            <a:picLocks noChangeAspect="1"/>
          </p:cNvPicPr>
          <p:nvPr/>
        </p:nvPicPr>
        <p:blipFill>
          <a:blip r:embed="rId5"/>
          <a:stretch>
            <a:fillRect/>
          </a:stretch>
        </p:blipFill>
        <p:spPr>
          <a:xfrm>
            <a:off x="3660477" y="2856814"/>
            <a:ext cx="2857334" cy="1191916"/>
          </a:xfrm>
          <a:prstGeom prst="rect">
            <a:avLst/>
          </a:prstGeom>
        </p:spPr>
      </p:pic>
    </p:spTree>
    <p:extLst>
      <p:ext uri="{BB962C8B-B14F-4D97-AF65-F5344CB8AC3E}">
        <p14:creationId xmlns:p14="http://schemas.microsoft.com/office/powerpoint/2010/main" val="2265390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745" y="178194"/>
            <a:ext cx="7290810" cy="857250"/>
          </a:xfrm>
        </p:spPr>
        <p:txBody>
          <a:bodyPr/>
          <a:lstStyle/>
          <a:p>
            <a:r>
              <a:rPr lang="en-AU" altLang="en-US" sz="2475" dirty="0"/>
              <a:t>RBA 90% Sure GDP b/w 1% and 4.75% in 2017!</a:t>
            </a:r>
            <a:endParaRPr lang="en-US" sz="2475" dirty="0"/>
          </a:p>
        </p:txBody>
      </p:sp>
      <p:pic>
        <p:nvPicPr>
          <p:cNvPr id="5" name="Picture 4"/>
          <p:cNvPicPr>
            <a:picLocks noChangeAspect="1"/>
          </p:cNvPicPr>
          <p:nvPr/>
        </p:nvPicPr>
        <p:blipFill>
          <a:blip r:embed="rId2"/>
          <a:stretch>
            <a:fillRect/>
          </a:stretch>
        </p:blipFill>
        <p:spPr>
          <a:xfrm>
            <a:off x="2429143" y="788259"/>
            <a:ext cx="4285715" cy="3971429"/>
          </a:xfrm>
          <a:prstGeom prst="rect">
            <a:avLst/>
          </a:prstGeom>
        </p:spPr>
      </p:pic>
      <p:sp>
        <p:nvSpPr>
          <p:cNvPr id="4" name="Right Brace 3"/>
          <p:cNvSpPr/>
          <p:nvPr/>
        </p:nvSpPr>
        <p:spPr>
          <a:xfrm>
            <a:off x="6802627" y="1521070"/>
            <a:ext cx="501161" cy="2259623"/>
          </a:xfrm>
          <a:prstGeom prst="rightBrace">
            <a:avLst/>
          </a:prstGeom>
          <a:ln>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sz="1013"/>
          </a:p>
        </p:txBody>
      </p:sp>
    </p:spTree>
    <p:extLst>
      <p:ext uri="{BB962C8B-B14F-4D97-AF65-F5344CB8AC3E}">
        <p14:creationId xmlns:p14="http://schemas.microsoft.com/office/powerpoint/2010/main" val="3751351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744" y="178194"/>
            <a:ext cx="7290810" cy="857250"/>
          </a:xfrm>
        </p:spPr>
        <p:txBody>
          <a:bodyPr/>
          <a:lstStyle/>
          <a:p>
            <a:r>
              <a:rPr lang="en-US" sz="2475" dirty="0"/>
              <a:t>Beta Parading As Alpha</a:t>
            </a:r>
          </a:p>
        </p:txBody>
      </p:sp>
      <p:sp>
        <p:nvSpPr>
          <p:cNvPr id="7" name="Content Placeholder 2"/>
          <p:cNvSpPr txBox="1">
            <a:spLocks/>
          </p:cNvSpPr>
          <p:nvPr/>
        </p:nvSpPr>
        <p:spPr bwMode="auto">
          <a:xfrm>
            <a:off x="1547664" y="735546"/>
            <a:ext cx="6453336" cy="59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Wingdings" charset="2"/>
              <a:buChar char="§"/>
              <a:defRPr sz="3600">
                <a:solidFill>
                  <a:srgbClr val="333333"/>
                </a:solidFill>
                <a:latin typeface="Arial"/>
                <a:ea typeface="+mn-ea"/>
                <a:cs typeface="Arial"/>
              </a:defRPr>
            </a:lvl1pPr>
            <a:lvl2pPr marL="742950" indent="-285750" algn="l" rtl="0" eaLnBrk="0" fontAlgn="base" hangingPunct="0">
              <a:spcBef>
                <a:spcPct val="20000"/>
              </a:spcBef>
              <a:spcAft>
                <a:spcPct val="0"/>
              </a:spcAft>
              <a:buChar char="–"/>
              <a:defRPr sz="3400">
                <a:solidFill>
                  <a:srgbClr val="333333"/>
                </a:solidFill>
                <a:latin typeface="Arial"/>
                <a:cs typeface="Arial"/>
              </a:defRPr>
            </a:lvl2pPr>
            <a:lvl3pPr marL="1143000" indent="-228600" algn="l" rtl="0" eaLnBrk="0" fontAlgn="base" hangingPunct="0">
              <a:spcBef>
                <a:spcPct val="20000"/>
              </a:spcBef>
              <a:spcAft>
                <a:spcPct val="0"/>
              </a:spcAft>
              <a:buChar char="•"/>
              <a:defRPr sz="3200">
                <a:solidFill>
                  <a:srgbClr val="333333"/>
                </a:solidFill>
                <a:latin typeface="Arial"/>
                <a:cs typeface="Arial"/>
              </a:defRPr>
            </a:lvl3pPr>
            <a:lvl4pPr marL="1600200" indent="-228600" algn="l" rtl="0" eaLnBrk="0" fontAlgn="base" hangingPunct="0">
              <a:spcBef>
                <a:spcPct val="20000"/>
              </a:spcBef>
              <a:spcAft>
                <a:spcPct val="0"/>
              </a:spcAft>
              <a:buChar char="–"/>
              <a:defRPr sz="3000">
                <a:solidFill>
                  <a:srgbClr val="333333"/>
                </a:solidFill>
                <a:latin typeface="Arial"/>
                <a:cs typeface="Arial"/>
              </a:defRPr>
            </a:lvl4pPr>
            <a:lvl5pPr marL="2057400" indent="-228600" algn="l" rtl="0" eaLnBrk="0" fontAlgn="base" hangingPunct="0">
              <a:spcBef>
                <a:spcPct val="20000"/>
              </a:spcBef>
              <a:spcAft>
                <a:spcPct val="0"/>
              </a:spcAft>
              <a:buChar char="»"/>
              <a:defRPr sz="3000">
                <a:solidFill>
                  <a:srgbClr val="333333"/>
                </a:solidFill>
                <a:latin typeface="Arial"/>
                <a:cs typeface="Arial"/>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lvl="1">
              <a:spcBef>
                <a:spcPts val="200"/>
              </a:spcBef>
              <a:spcAft>
                <a:spcPts val="200"/>
              </a:spcAft>
            </a:pPr>
            <a:r>
              <a:rPr lang="en-US" sz="1650" b="1" kern="0" dirty="0"/>
              <a:t>Domestic fixed-income </a:t>
            </a:r>
            <a:r>
              <a:rPr lang="en-US" sz="1650" b="1" kern="0" dirty="0" err="1"/>
              <a:t>mgers</a:t>
            </a:r>
            <a:r>
              <a:rPr lang="en-US" sz="1650" b="1" kern="0" dirty="0"/>
              <a:t> mostly “hold-to-maturity”—no trading alpha</a:t>
            </a:r>
          </a:p>
          <a:p>
            <a:pPr lvl="2">
              <a:spcBef>
                <a:spcPts val="200"/>
              </a:spcBef>
              <a:spcAft>
                <a:spcPts val="200"/>
              </a:spcAft>
            </a:pPr>
            <a:r>
              <a:rPr lang="en-US" sz="1650" kern="0" dirty="0"/>
              <a:t>Managers assume they’re getting repaid at maturity with negligible credit risk</a:t>
            </a:r>
          </a:p>
          <a:p>
            <a:pPr lvl="2">
              <a:spcBef>
                <a:spcPts val="200"/>
              </a:spcBef>
              <a:spcAft>
                <a:spcPts val="200"/>
              </a:spcAft>
            </a:pPr>
            <a:r>
              <a:rPr lang="en-US" sz="1650" kern="0" dirty="0"/>
              <a:t>Main source of return is yield; not changing capital values</a:t>
            </a:r>
          </a:p>
          <a:p>
            <a:pPr lvl="2">
              <a:spcBef>
                <a:spcPts val="200"/>
              </a:spcBef>
              <a:spcAft>
                <a:spcPts val="200"/>
              </a:spcAft>
            </a:pPr>
            <a:r>
              <a:rPr lang="en-US" sz="1650" kern="0" dirty="0"/>
              <a:t>Little-to-no secondary trading</a:t>
            </a:r>
          </a:p>
          <a:p>
            <a:pPr lvl="2">
              <a:spcBef>
                <a:spcPts val="200"/>
              </a:spcBef>
              <a:spcAft>
                <a:spcPts val="200"/>
              </a:spcAft>
            </a:pPr>
            <a:r>
              <a:rPr lang="en-US" sz="1650" kern="0" dirty="0"/>
              <a:t>Explains striking paucity of analysts per manager compared to equities</a:t>
            </a:r>
          </a:p>
          <a:p>
            <a:pPr lvl="1">
              <a:spcBef>
                <a:spcPts val="200"/>
              </a:spcBef>
              <a:spcAft>
                <a:spcPts val="200"/>
              </a:spcAft>
            </a:pPr>
            <a:r>
              <a:rPr lang="en-US" sz="1650" b="1" kern="0" dirty="0"/>
              <a:t>Illiquidity beta through direct loans is not alpha </a:t>
            </a:r>
          </a:p>
          <a:p>
            <a:pPr lvl="2">
              <a:spcBef>
                <a:spcPts val="200"/>
              </a:spcBef>
              <a:spcAft>
                <a:spcPts val="200"/>
              </a:spcAft>
            </a:pPr>
            <a:r>
              <a:rPr lang="en-US" sz="1650" kern="0" dirty="0"/>
              <a:t>Lack of sub-IG liquidity/secondary market means producing alpha is very difficult</a:t>
            </a:r>
          </a:p>
          <a:p>
            <a:pPr lvl="2">
              <a:spcBef>
                <a:spcPts val="200"/>
              </a:spcBef>
              <a:spcAft>
                <a:spcPts val="200"/>
              </a:spcAft>
            </a:pPr>
            <a:r>
              <a:rPr lang="en-US" sz="1650" kern="0" dirty="0"/>
              <a:t>Cannot exit positions once they hit fair value</a:t>
            </a:r>
          </a:p>
          <a:p>
            <a:pPr marL="385763">
              <a:spcBef>
                <a:spcPts val="200"/>
              </a:spcBef>
              <a:spcAft>
                <a:spcPts val="200"/>
              </a:spcAft>
            </a:pPr>
            <a:endParaRPr lang="en-US" sz="1650" kern="0" dirty="0"/>
          </a:p>
          <a:p>
            <a:pPr>
              <a:spcBef>
                <a:spcPts val="200"/>
              </a:spcBef>
              <a:spcAft>
                <a:spcPts val="200"/>
              </a:spcAft>
            </a:pPr>
            <a:endParaRPr lang="en-US" sz="1650" kern="0" dirty="0"/>
          </a:p>
          <a:p>
            <a:pPr>
              <a:spcBef>
                <a:spcPts val="200"/>
              </a:spcBef>
              <a:spcAft>
                <a:spcPts val="200"/>
              </a:spcAft>
            </a:pPr>
            <a:endParaRPr lang="en-US" sz="1650" kern="0" dirty="0"/>
          </a:p>
        </p:txBody>
      </p:sp>
    </p:spTree>
    <p:extLst>
      <p:ext uri="{BB962C8B-B14F-4D97-AF65-F5344CB8AC3E}">
        <p14:creationId xmlns:p14="http://schemas.microsoft.com/office/powerpoint/2010/main" val="1389287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536" y="199671"/>
            <a:ext cx="7290810" cy="857250"/>
          </a:xfrm>
        </p:spPr>
        <p:txBody>
          <a:bodyPr/>
          <a:lstStyle/>
          <a:p>
            <a:r>
              <a:rPr lang="en-US" sz="2475" dirty="0"/>
              <a:t>Capturing Latent Alpha Requires Valuation Skill</a:t>
            </a:r>
          </a:p>
        </p:txBody>
      </p:sp>
      <p:sp>
        <p:nvSpPr>
          <p:cNvPr id="7" name="Content Placeholder 2"/>
          <p:cNvSpPr txBox="1">
            <a:spLocks/>
          </p:cNvSpPr>
          <p:nvPr/>
        </p:nvSpPr>
        <p:spPr bwMode="auto">
          <a:xfrm>
            <a:off x="1547664" y="735546"/>
            <a:ext cx="6264696" cy="59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Wingdings" charset="2"/>
              <a:buChar char="§"/>
              <a:defRPr sz="3600">
                <a:solidFill>
                  <a:srgbClr val="333333"/>
                </a:solidFill>
                <a:latin typeface="Arial"/>
                <a:ea typeface="+mn-ea"/>
                <a:cs typeface="Arial"/>
              </a:defRPr>
            </a:lvl1pPr>
            <a:lvl2pPr marL="742950" indent="-285750" algn="l" rtl="0" eaLnBrk="0" fontAlgn="base" hangingPunct="0">
              <a:spcBef>
                <a:spcPct val="20000"/>
              </a:spcBef>
              <a:spcAft>
                <a:spcPct val="0"/>
              </a:spcAft>
              <a:buChar char="–"/>
              <a:defRPr sz="3400">
                <a:solidFill>
                  <a:srgbClr val="333333"/>
                </a:solidFill>
                <a:latin typeface="Arial"/>
                <a:cs typeface="Arial"/>
              </a:defRPr>
            </a:lvl2pPr>
            <a:lvl3pPr marL="1143000" indent="-228600" algn="l" rtl="0" eaLnBrk="0" fontAlgn="base" hangingPunct="0">
              <a:spcBef>
                <a:spcPct val="20000"/>
              </a:spcBef>
              <a:spcAft>
                <a:spcPct val="0"/>
              </a:spcAft>
              <a:buChar char="•"/>
              <a:defRPr sz="3200">
                <a:solidFill>
                  <a:srgbClr val="333333"/>
                </a:solidFill>
                <a:latin typeface="Arial"/>
                <a:cs typeface="Arial"/>
              </a:defRPr>
            </a:lvl3pPr>
            <a:lvl4pPr marL="1600200" indent="-228600" algn="l" rtl="0" eaLnBrk="0" fontAlgn="base" hangingPunct="0">
              <a:spcBef>
                <a:spcPct val="20000"/>
              </a:spcBef>
              <a:spcAft>
                <a:spcPct val="0"/>
              </a:spcAft>
              <a:buChar char="–"/>
              <a:defRPr sz="3000">
                <a:solidFill>
                  <a:srgbClr val="333333"/>
                </a:solidFill>
                <a:latin typeface="Arial"/>
                <a:cs typeface="Arial"/>
              </a:defRPr>
            </a:lvl4pPr>
            <a:lvl5pPr marL="2057400" indent="-228600" algn="l" rtl="0" eaLnBrk="0" fontAlgn="base" hangingPunct="0">
              <a:spcBef>
                <a:spcPct val="20000"/>
              </a:spcBef>
              <a:spcAft>
                <a:spcPct val="0"/>
              </a:spcAft>
              <a:buChar char="»"/>
              <a:defRPr sz="3000">
                <a:solidFill>
                  <a:srgbClr val="333333"/>
                </a:solidFill>
                <a:latin typeface="Arial"/>
                <a:cs typeface="Arial"/>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1650" b="1" kern="0" dirty="0"/>
              <a:t>Requires quant. asset valuation capabilities</a:t>
            </a:r>
          </a:p>
          <a:p>
            <a:pPr lvl="1"/>
            <a:r>
              <a:rPr lang="en-US" sz="1650" kern="0" dirty="0"/>
              <a:t>Top-down econometric models identifying anomalies in current market pricing</a:t>
            </a:r>
          </a:p>
          <a:p>
            <a:pPr lvl="2"/>
            <a:r>
              <a:rPr lang="en-US" sz="1650" kern="0" dirty="0"/>
              <a:t>Controlling for maturity, credit rating, capital structure position, liquidity, industry sector, </a:t>
            </a:r>
            <a:r>
              <a:rPr lang="en-US" sz="1650" kern="0" dirty="0" err="1"/>
              <a:t>etc</a:t>
            </a:r>
            <a:endParaRPr lang="en-US" sz="1650" kern="0" dirty="0"/>
          </a:p>
          <a:p>
            <a:pPr lvl="1"/>
            <a:r>
              <a:rPr lang="en-US" sz="1650" kern="0" dirty="0"/>
              <a:t>Bottom-up Merton-style models that price fair-value credit spreads based on issuer’s assets, liabilities, leverage, equity volatility and bond’s maturity &amp; capital structure position</a:t>
            </a:r>
          </a:p>
          <a:p>
            <a:pPr lvl="2"/>
            <a:r>
              <a:rPr lang="en-US" sz="1650" kern="0" dirty="0"/>
              <a:t>Project probabilities of default and loss (subject to capital structure position)</a:t>
            </a:r>
          </a:p>
          <a:p>
            <a:r>
              <a:rPr lang="en-US" sz="1650" b="1" kern="0" dirty="0"/>
              <a:t>Combined with secondary trading capability can easily produce high absolute returns in low yield world</a:t>
            </a:r>
          </a:p>
          <a:p>
            <a:endParaRPr lang="en-US" sz="1650" kern="0" dirty="0"/>
          </a:p>
          <a:p>
            <a:endParaRPr lang="en-US" sz="1650" kern="0" dirty="0"/>
          </a:p>
        </p:txBody>
      </p:sp>
    </p:spTree>
    <p:extLst>
      <p:ext uri="{BB962C8B-B14F-4D97-AF65-F5344CB8AC3E}">
        <p14:creationId xmlns:p14="http://schemas.microsoft.com/office/powerpoint/2010/main" val="2520728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34" y="197552"/>
            <a:ext cx="7290810" cy="857250"/>
          </a:xfrm>
        </p:spPr>
        <p:txBody>
          <a:bodyPr/>
          <a:lstStyle/>
          <a:p>
            <a:r>
              <a:rPr lang="en-US" sz="2475" dirty="0"/>
              <a:t>Market Mispricing Aussie Spreads by +/-40bps</a:t>
            </a:r>
          </a:p>
        </p:txBody>
      </p:sp>
      <p:pic>
        <p:nvPicPr>
          <p:cNvPr id="4" name="Picture 3"/>
          <p:cNvPicPr>
            <a:picLocks noChangeAspect="1"/>
          </p:cNvPicPr>
          <p:nvPr/>
        </p:nvPicPr>
        <p:blipFill>
          <a:blip r:embed="rId2"/>
          <a:stretch>
            <a:fillRect/>
          </a:stretch>
        </p:blipFill>
        <p:spPr>
          <a:xfrm>
            <a:off x="1277635" y="826463"/>
            <a:ext cx="5937857" cy="3885714"/>
          </a:xfrm>
          <a:prstGeom prst="rect">
            <a:avLst/>
          </a:prstGeom>
        </p:spPr>
      </p:pic>
    </p:spTree>
    <p:extLst>
      <p:ext uri="{BB962C8B-B14F-4D97-AF65-F5344CB8AC3E}">
        <p14:creationId xmlns:p14="http://schemas.microsoft.com/office/powerpoint/2010/main" val="3613926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914" y="178194"/>
            <a:ext cx="7290810" cy="857250"/>
          </a:xfrm>
        </p:spPr>
        <p:txBody>
          <a:bodyPr/>
          <a:lstStyle/>
          <a:p>
            <a:r>
              <a:rPr lang="en-US" sz="2475" dirty="0"/>
              <a:t>CBA Snr Floater: 5.25% </a:t>
            </a:r>
            <a:r>
              <a:rPr lang="en-US" sz="2475" dirty="0" err="1"/>
              <a:t>Annualised</a:t>
            </a:r>
            <a:r>
              <a:rPr lang="en-US" sz="2475" dirty="0"/>
              <a:t> Total Return</a:t>
            </a:r>
          </a:p>
        </p:txBody>
      </p:sp>
      <p:pic>
        <p:nvPicPr>
          <p:cNvPr id="3" name="Picture 2"/>
          <p:cNvPicPr>
            <a:picLocks noChangeAspect="1"/>
          </p:cNvPicPr>
          <p:nvPr/>
        </p:nvPicPr>
        <p:blipFill>
          <a:blip r:embed="rId2"/>
          <a:stretch>
            <a:fillRect/>
          </a:stretch>
        </p:blipFill>
        <p:spPr>
          <a:xfrm>
            <a:off x="1543486" y="847094"/>
            <a:ext cx="5925714" cy="3873572"/>
          </a:xfrm>
          <a:prstGeom prst="rect">
            <a:avLst/>
          </a:prstGeom>
        </p:spPr>
      </p:pic>
    </p:spTree>
    <p:extLst>
      <p:ext uri="{BB962C8B-B14F-4D97-AF65-F5344CB8AC3E}">
        <p14:creationId xmlns:p14="http://schemas.microsoft.com/office/powerpoint/2010/main" val="1522822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914" y="178194"/>
            <a:ext cx="7290810" cy="857250"/>
          </a:xfrm>
        </p:spPr>
        <p:txBody>
          <a:bodyPr/>
          <a:lstStyle/>
          <a:p>
            <a:r>
              <a:rPr lang="en-US" sz="2475" dirty="0"/>
              <a:t>CBA Sub Floater: 18.2% </a:t>
            </a:r>
            <a:r>
              <a:rPr lang="en-US" sz="2475" dirty="0" err="1"/>
              <a:t>Annualised</a:t>
            </a:r>
            <a:r>
              <a:rPr lang="en-US" sz="2475" dirty="0"/>
              <a:t> Total Return</a:t>
            </a:r>
          </a:p>
        </p:txBody>
      </p:sp>
      <p:pic>
        <p:nvPicPr>
          <p:cNvPr id="4" name="Picture 3"/>
          <p:cNvPicPr>
            <a:picLocks noChangeAspect="1"/>
          </p:cNvPicPr>
          <p:nvPr/>
        </p:nvPicPr>
        <p:blipFill>
          <a:blip r:embed="rId2"/>
          <a:stretch>
            <a:fillRect/>
          </a:stretch>
        </p:blipFill>
        <p:spPr>
          <a:xfrm>
            <a:off x="1701747" y="806704"/>
            <a:ext cx="5925714" cy="3867500"/>
          </a:xfrm>
          <a:prstGeom prst="rect">
            <a:avLst/>
          </a:prstGeom>
        </p:spPr>
      </p:pic>
    </p:spTree>
    <p:extLst>
      <p:ext uri="{BB962C8B-B14F-4D97-AF65-F5344CB8AC3E}">
        <p14:creationId xmlns:p14="http://schemas.microsoft.com/office/powerpoint/2010/main" val="749629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914" y="178194"/>
            <a:ext cx="7290810" cy="857250"/>
          </a:xfrm>
        </p:spPr>
        <p:txBody>
          <a:bodyPr/>
          <a:lstStyle/>
          <a:p>
            <a:r>
              <a:rPr lang="en-US" sz="2475" dirty="0" err="1"/>
              <a:t>BoQ</a:t>
            </a:r>
            <a:r>
              <a:rPr lang="en-US" sz="2475" dirty="0"/>
              <a:t> Sub Floater: 14.1% </a:t>
            </a:r>
            <a:r>
              <a:rPr lang="en-US" sz="2475" dirty="0" err="1"/>
              <a:t>Annualised</a:t>
            </a:r>
            <a:r>
              <a:rPr lang="en-US" sz="2475" dirty="0"/>
              <a:t> Total Return</a:t>
            </a:r>
          </a:p>
        </p:txBody>
      </p:sp>
      <p:pic>
        <p:nvPicPr>
          <p:cNvPr id="4" name="Picture 3"/>
          <p:cNvPicPr>
            <a:picLocks noChangeAspect="1"/>
          </p:cNvPicPr>
          <p:nvPr/>
        </p:nvPicPr>
        <p:blipFill>
          <a:blip r:embed="rId2"/>
          <a:stretch>
            <a:fillRect/>
          </a:stretch>
        </p:blipFill>
        <p:spPr>
          <a:xfrm>
            <a:off x="1605032" y="824290"/>
            <a:ext cx="5925714" cy="3867500"/>
          </a:xfrm>
          <a:prstGeom prst="rect">
            <a:avLst/>
          </a:prstGeom>
        </p:spPr>
      </p:pic>
    </p:spTree>
    <p:extLst>
      <p:ext uri="{BB962C8B-B14F-4D97-AF65-F5344CB8AC3E}">
        <p14:creationId xmlns:p14="http://schemas.microsoft.com/office/powerpoint/2010/main" val="390691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914" y="178194"/>
            <a:ext cx="7290810" cy="857250"/>
          </a:xfrm>
        </p:spPr>
        <p:txBody>
          <a:bodyPr/>
          <a:lstStyle/>
          <a:p>
            <a:r>
              <a:rPr lang="en-US" sz="2475" dirty="0"/>
              <a:t>Smarter Money Active Cash</a:t>
            </a:r>
          </a:p>
        </p:txBody>
      </p:sp>
      <p:pic>
        <p:nvPicPr>
          <p:cNvPr id="3" name="Picture 2"/>
          <p:cNvPicPr>
            <a:picLocks noChangeAspect="1"/>
          </p:cNvPicPr>
          <p:nvPr/>
        </p:nvPicPr>
        <p:blipFill>
          <a:blip r:embed="rId2"/>
          <a:stretch>
            <a:fillRect/>
          </a:stretch>
        </p:blipFill>
        <p:spPr>
          <a:xfrm>
            <a:off x="1463261" y="819150"/>
            <a:ext cx="5925178" cy="3867150"/>
          </a:xfrm>
          <a:prstGeom prst="rect">
            <a:avLst/>
          </a:prstGeom>
        </p:spPr>
      </p:pic>
    </p:spTree>
    <p:extLst>
      <p:ext uri="{BB962C8B-B14F-4D97-AF65-F5344CB8AC3E}">
        <p14:creationId xmlns:p14="http://schemas.microsoft.com/office/powerpoint/2010/main" val="2578972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914" y="178194"/>
            <a:ext cx="7290810" cy="857250"/>
          </a:xfrm>
        </p:spPr>
        <p:txBody>
          <a:bodyPr/>
          <a:lstStyle/>
          <a:p>
            <a:r>
              <a:rPr lang="en-US" sz="2475" dirty="0"/>
              <a:t>Smarter Money Higher Income</a:t>
            </a:r>
          </a:p>
        </p:txBody>
      </p:sp>
      <p:pic>
        <p:nvPicPr>
          <p:cNvPr id="4" name="Picture 3"/>
          <p:cNvPicPr>
            <a:picLocks noChangeAspect="1"/>
          </p:cNvPicPr>
          <p:nvPr/>
        </p:nvPicPr>
        <p:blipFill>
          <a:blip r:embed="rId2"/>
          <a:stretch>
            <a:fillRect/>
          </a:stretch>
        </p:blipFill>
        <p:spPr>
          <a:xfrm>
            <a:off x="1431712" y="838200"/>
            <a:ext cx="6041905" cy="3943334"/>
          </a:xfrm>
          <a:prstGeom prst="rect">
            <a:avLst/>
          </a:prstGeom>
        </p:spPr>
      </p:pic>
    </p:spTree>
    <p:extLst>
      <p:ext uri="{BB962C8B-B14F-4D97-AF65-F5344CB8AC3E}">
        <p14:creationId xmlns:p14="http://schemas.microsoft.com/office/powerpoint/2010/main" val="1815208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914" y="178194"/>
            <a:ext cx="7290810" cy="857250"/>
          </a:xfrm>
        </p:spPr>
        <p:txBody>
          <a:bodyPr/>
          <a:lstStyle/>
          <a:p>
            <a:r>
              <a:rPr lang="en-US" sz="2475" dirty="0"/>
              <a:t>Compared to Peers Since Inception</a:t>
            </a:r>
          </a:p>
        </p:txBody>
      </p:sp>
      <p:pic>
        <p:nvPicPr>
          <p:cNvPr id="4" name="Picture 3"/>
          <p:cNvPicPr>
            <a:picLocks noChangeAspect="1"/>
          </p:cNvPicPr>
          <p:nvPr/>
        </p:nvPicPr>
        <p:blipFill>
          <a:blip r:embed="rId2"/>
          <a:stretch>
            <a:fillRect/>
          </a:stretch>
        </p:blipFill>
        <p:spPr>
          <a:xfrm>
            <a:off x="1534745" y="870012"/>
            <a:ext cx="5922497" cy="3867505"/>
          </a:xfrm>
          <a:prstGeom prst="rect">
            <a:avLst/>
          </a:prstGeom>
        </p:spPr>
      </p:pic>
    </p:spTree>
    <p:extLst>
      <p:ext uri="{BB962C8B-B14F-4D97-AF65-F5344CB8AC3E}">
        <p14:creationId xmlns:p14="http://schemas.microsoft.com/office/powerpoint/2010/main" val="2642571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19669" y="759172"/>
            <a:ext cx="5931786" cy="3873572"/>
          </a:xfrm>
          <a:prstGeom prst="rect">
            <a:avLst/>
          </a:prstGeom>
        </p:spPr>
      </p:pic>
      <p:sp>
        <p:nvSpPr>
          <p:cNvPr id="2" name="Title 1"/>
          <p:cNvSpPr>
            <a:spLocks noGrp="1"/>
          </p:cNvSpPr>
          <p:nvPr>
            <p:ph type="title"/>
          </p:nvPr>
        </p:nvSpPr>
        <p:spPr>
          <a:xfrm>
            <a:off x="1278914" y="178194"/>
            <a:ext cx="7290810" cy="857250"/>
          </a:xfrm>
        </p:spPr>
        <p:txBody>
          <a:bodyPr/>
          <a:lstStyle/>
          <a:p>
            <a:r>
              <a:rPr lang="en-US" sz="2475" dirty="0"/>
              <a:t>Hard Getting Safe Returns in Short/Long-Term…</a:t>
            </a:r>
          </a:p>
        </p:txBody>
      </p:sp>
      <p:sp>
        <p:nvSpPr>
          <p:cNvPr id="4" name="Oval 3"/>
          <p:cNvSpPr/>
          <p:nvPr/>
        </p:nvSpPr>
        <p:spPr>
          <a:xfrm>
            <a:off x="6594231" y="2549769"/>
            <a:ext cx="1043447" cy="1763973"/>
          </a:xfrm>
          <a:prstGeom prst="ellipse">
            <a:avLst/>
          </a:prstGeom>
          <a:noFill/>
          <a:ln w="25400">
            <a:solidFill>
              <a:srgbClr val="00B0F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013"/>
          </a:p>
        </p:txBody>
      </p:sp>
    </p:spTree>
    <p:extLst>
      <p:ext uri="{BB962C8B-B14F-4D97-AF65-F5344CB8AC3E}">
        <p14:creationId xmlns:p14="http://schemas.microsoft.com/office/powerpoint/2010/main" val="3347225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914" y="178194"/>
            <a:ext cx="7290810" cy="857250"/>
          </a:xfrm>
        </p:spPr>
        <p:txBody>
          <a:bodyPr/>
          <a:lstStyle/>
          <a:p>
            <a:r>
              <a:rPr lang="en-US" sz="2475" dirty="0"/>
              <a:t>Compared to Peers Last 12 Months</a:t>
            </a:r>
          </a:p>
        </p:txBody>
      </p:sp>
      <p:pic>
        <p:nvPicPr>
          <p:cNvPr id="5" name="Picture 4"/>
          <p:cNvPicPr>
            <a:picLocks noChangeAspect="1"/>
          </p:cNvPicPr>
          <p:nvPr/>
        </p:nvPicPr>
        <p:blipFill>
          <a:blip r:embed="rId2"/>
          <a:stretch>
            <a:fillRect/>
          </a:stretch>
        </p:blipFill>
        <p:spPr>
          <a:xfrm>
            <a:off x="1524000" y="757720"/>
            <a:ext cx="5955048" cy="3888762"/>
          </a:xfrm>
          <a:prstGeom prst="rect">
            <a:avLst/>
          </a:prstGeom>
        </p:spPr>
      </p:pic>
    </p:spTree>
    <p:extLst>
      <p:ext uri="{BB962C8B-B14F-4D97-AF65-F5344CB8AC3E}">
        <p14:creationId xmlns:p14="http://schemas.microsoft.com/office/powerpoint/2010/main" val="3892190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AU" altLang="en-US" sz="2800" dirty="0"/>
              <a:t>SMAC: 85%-97% Win Ratio</a:t>
            </a:r>
            <a:endParaRPr lang="en-AU" altLang="en-US" sz="2480" dirty="0"/>
          </a:p>
        </p:txBody>
      </p:sp>
      <p:pic>
        <p:nvPicPr>
          <p:cNvPr id="4" name="Picture 3"/>
          <p:cNvPicPr>
            <a:picLocks noChangeAspect="1"/>
          </p:cNvPicPr>
          <p:nvPr/>
        </p:nvPicPr>
        <p:blipFill>
          <a:blip r:embed="rId3"/>
          <a:stretch>
            <a:fillRect/>
          </a:stretch>
        </p:blipFill>
        <p:spPr>
          <a:xfrm>
            <a:off x="1549695" y="939973"/>
            <a:ext cx="5988572" cy="3388571"/>
          </a:xfrm>
          <a:prstGeom prst="rect">
            <a:avLst/>
          </a:prstGeom>
        </p:spPr>
      </p:pic>
    </p:spTree>
    <p:extLst>
      <p:ext uri="{BB962C8B-B14F-4D97-AF65-F5344CB8AC3E}">
        <p14:creationId xmlns:p14="http://schemas.microsoft.com/office/powerpoint/2010/main" val="3471913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AU" altLang="en-US" sz="2480" dirty="0"/>
              <a:t>SMAC Trade-by-Trade Performance</a:t>
            </a:r>
          </a:p>
        </p:txBody>
      </p:sp>
      <p:pic>
        <p:nvPicPr>
          <p:cNvPr id="2" name="Picture 1"/>
          <p:cNvPicPr>
            <a:picLocks noChangeAspect="1"/>
          </p:cNvPicPr>
          <p:nvPr/>
        </p:nvPicPr>
        <p:blipFill>
          <a:blip r:embed="rId3"/>
          <a:stretch>
            <a:fillRect/>
          </a:stretch>
        </p:blipFill>
        <p:spPr>
          <a:xfrm>
            <a:off x="1354195" y="781050"/>
            <a:ext cx="6129494" cy="4000500"/>
          </a:xfrm>
          <a:prstGeom prst="rect">
            <a:avLst/>
          </a:prstGeom>
        </p:spPr>
      </p:pic>
    </p:spTree>
    <p:extLst>
      <p:ext uri="{BB962C8B-B14F-4D97-AF65-F5344CB8AC3E}">
        <p14:creationId xmlns:p14="http://schemas.microsoft.com/office/powerpoint/2010/main" val="459201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AU" altLang="en-US" sz="2480" dirty="0"/>
              <a:t>Equities Expensive</a:t>
            </a:r>
          </a:p>
        </p:txBody>
      </p:sp>
      <p:pic>
        <p:nvPicPr>
          <p:cNvPr id="2" name="Picture 1"/>
          <p:cNvPicPr>
            <a:picLocks noChangeAspect="1"/>
          </p:cNvPicPr>
          <p:nvPr/>
        </p:nvPicPr>
        <p:blipFill>
          <a:blip r:embed="rId3"/>
          <a:stretch>
            <a:fillRect/>
          </a:stretch>
        </p:blipFill>
        <p:spPr>
          <a:xfrm>
            <a:off x="219075" y="1419606"/>
            <a:ext cx="4280191" cy="2795047"/>
          </a:xfrm>
          <a:prstGeom prst="rect">
            <a:avLst/>
          </a:prstGeom>
        </p:spPr>
      </p:pic>
      <p:pic>
        <p:nvPicPr>
          <p:cNvPr id="3" name="Picture 2"/>
          <p:cNvPicPr>
            <a:picLocks noChangeAspect="1"/>
          </p:cNvPicPr>
          <p:nvPr/>
        </p:nvPicPr>
        <p:blipFill>
          <a:blip r:embed="rId4"/>
          <a:stretch>
            <a:fillRect/>
          </a:stretch>
        </p:blipFill>
        <p:spPr>
          <a:xfrm>
            <a:off x="4572000" y="1423986"/>
            <a:ext cx="4275809" cy="2790667"/>
          </a:xfrm>
          <a:prstGeom prst="rect">
            <a:avLst/>
          </a:prstGeom>
        </p:spPr>
      </p:pic>
    </p:spTree>
    <p:extLst>
      <p:ext uri="{BB962C8B-B14F-4D97-AF65-F5344CB8AC3E}">
        <p14:creationId xmlns:p14="http://schemas.microsoft.com/office/powerpoint/2010/main" val="1030653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AU" altLang="en-US" sz="2480" dirty="0"/>
              <a:t>Bonds and Residential Property Uber Expensive</a:t>
            </a:r>
          </a:p>
        </p:txBody>
      </p:sp>
      <p:pic>
        <p:nvPicPr>
          <p:cNvPr id="2" name="Picture 1"/>
          <p:cNvPicPr>
            <a:picLocks noChangeAspect="1"/>
          </p:cNvPicPr>
          <p:nvPr/>
        </p:nvPicPr>
        <p:blipFill>
          <a:blip r:embed="rId3"/>
          <a:stretch>
            <a:fillRect/>
          </a:stretch>
        </p:blipFill>
        <p:spPr>
          <a:xfrm>
            <a:off x="372057" y="1310066"/>
            <a:ext cx="4275809" cy="2790667"/>
          </a:xfrm>
          <a:prstGeom prst="rect">
            <a:avLst/>
          </a:prstGeom>
        </p:spPr>
      </p:pic>
      <p:pic>
        <p:nvPicPr>
          <p:cNvPr id="3" name="Picture 2"/>
          <p:cNvPicPr>
            <a:picLocks noChangeAspect="1"/>
          </p:cNvPicPr>
          <p:nvPr/>
        </p:nvPicPr>
        <p:blipFill>
          <a:blip r:embed="rId4"/>
          <a:stretch>
            <a:fillRect/>
          </a:stretch>
        </p:blipFill>
        <p:spPr>
          <a:xfrm>
            <a:off x="4647866" y="1310066"/>
            <a:ext cx="4284572" cy="2799428"/>
          </a:xfrm>
          <a:prstGeom prst="rect">
            <a:avLst/>
          </a:prstGeom>
        </p:spPr>
      </p:pic>
    </p:spTree>
    <p:extLst>
      <p:ext uri="{BB962C8B-B14F-4D97-AF65-F5344CB8AC3E}">
        <p14:creationId xmlns:p14="http://schemas.microsoft.com/office/powerpoint/2010/main" val="70198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AU" altLang="en-US" sz="2480" dirty="0"/>
              <a:t>Aussie Investment-Grade Credit Still Attractive</a:t>
            </a:r>
          </a:p>
        </p:txBody>
      </p:sp>
      <p:pic>
        <p:nvPicPr>
          <p:cNvPr id="2" name="Picture 1"/>
          <p:cNvPicPr>
            <a:picLocks noChangeAspect="1"/>
          </p:cNvPicPr>
          <p:nvPr/>
        </p:nvPicPr>
        <p:blipFill>
          <a:blip r:embed="rId3"/>
          <a:stretch>
            <a:fillRect/>
          </a:stretch>
        </p:blipFill>
        <p:spPr>
          <a:xfrm>
            <a:off x="4495801" y="1273568"/>
            <a:ext cx="4275809" cy="2790667"/>
          </a:xfrm>
          <a:prstGeom prst="rect">
            <a:avLst/>
          </a:prstGeom>
        </p:spPr>
      </p:pic>
      <p:pic>
        <p:nvPicPr>
          <p:cNvPr id="3" name="Picture 2"/>
          <p:cNvPicPr>
            <a:picLocks noChangeAspect="1"/>
          </p:cNvPicPr>
          <p:nvPr/>
        </p:nvPicPr>
        <p:blipFill>
          <a:blip r:embed="rId4"/>
          <a:stretch>
            <a:fillRect/>
          </a:stretch>
        </p:blipFill>
        <p:spPr>
          <a:xfrm>
            <a:off x="191082" y="1216417"/>
            <a:ext cx="4251128" cy="2774558"/>
          </a:xfrm>
          <a:prstGeom prst="rect">
            <a:avLst/>
          </a:prstGeom>
        </p:spPr>
      </p:pic>
    </p:spTree>
    <p:extLst>
      <p:ext uri="{BB962C8B-B14F-4D97-AF65-F5344CB8AC3E}">
        <p14:creationId xmlns:p14="http://schemas.microsoft.com/office/powerpoint/2010/main" val="2320946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536" y="199671"/>
            <a:ext cx="7290810" cy="857250"/>
          </a:xfrm>
        </p:spPr>
        <p:txBody>
          <a:bodyPr/>
          <a:lstStyle/>
          <a:p>
            <a:r>
              <a:rPr lang="en-US" sz="2475" dirty="0"/>
              <a:t>But What About Secondary Liquidity?</a:t>
            </a:r>
          </a:p>
        </p:txBody>
      </p:sp>
      <p:sp>
        <p:nvSpPr>
          <p:cNvPr id="7" name="Content Placeholder 2"/>
          <p:cNvSpPr txBox="1">
            <a:spLocks/>
          </p:cNvSpPr>
          <p:nvPr/>
        </p:nvSpPr>
        <p:spPr bwMode="auto">
          <a:xfrm>
            <a:off x="1547664" y="735546"/>
            <a:ext cx="6264696" cy="59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Wingdings" charset="2"/>
              <a:buChar char="§"/>
              <a:defRPr sz="3600">
                <a:solidFill>
                  <a:srgbClr val="333333"/>
                </a:solidFill>
                <a:latin typeface="Arial"/>
                <a:ea typeface="+mn-ea"/>
                <a:cs typeface="Arial"/>
              </a:defRPr>
            </a:lvl1pPr>
            <a:lvl2pPr marL="742950" indent="-285750" algn="l" rtl="0" eaLnBrk="0" fontAlgn="base" hangingPunct="0">
              <a:spcBef>
                <a:spcPct val="20000"/>
              </a:spcBef>
              <a:spcAft>
                <a:spcPct val="0"/>
              </a:spcAft>
              <a:buChar char="–"/>
              <a:defRPr sz="3400">
                <a:solidFill>
                  <a:srgbClr val="333333"/>
                </a:solidFill>
                <a:latin typeface="Arial"/>
                <a:cs typeface="Arial"/>
              </a:defRPr>
            </a:lvl2pPr>
            <a:lvl3pPr marL="1143000" indent="-228600" algn="l" rtl="0" eaLnBrk="0" fontAlgn="base" hangingPunct="0">
              <a:spcBef>
                <a:spcPct val="20000"/>
              </a:spcBef>
              <a:spcAft>
                <a:spcPct val="0"/>
              </a:spcAft>
              <a:buChar char="•"/>
              <a:defRPr sz="3200">
                <a:solidFill>
                  <a:srgbClr val="333333"/>
                </a:solidFill>
                <a:latin typeface="Arial"/>
                <a:cs typeface="Arial"/>
              </a:defRPr>
            </a:lvl3pPr>
            <a:lvl4pPr marL="1600200" indent="-228600" algn="l" rtl="0" eaLnBrk="0" fontAlgn="base" hangingPunct="0">
              <a:spcBef>
                <a:spcPct val="20000"/>
              </a:spcBef>
              <a:spcAft>
                <a:spcPct val="0"/>
              </a:spcAft>
              <a:buChar char="–"/>
              <a:defRPr sz="3000">
                <a:solidFill>
                  <a:srgbClr val="333333"/>
                </a:solidFill>
                <a:latin typeface="Arial"/>
                <a:cs typeface="Arial"/>
              </a:defRPr>
            </a:lvl4pPr>
            <a:lvl5pPr marL="2057400" indent="-228600" algn="l" rtl="0" eaLnBrk="0" fontAlgn="base" hangingPunct="0">
              <a:spcBef>
                <a:spcPct val="20000"/>
              </a:spcBef>
              <a:spcAft>
                <a:spcPct val="0"/>
              </a:spcAft>
              <a:buChar char="»"/>
              <a:defRPr sz="3000">
                <a:solidFill>
                  <a:srgbClr val="333333"/>
                </a:solidFill>
                <a:latin typeface="Arial"/>
                <a:cs typeface="Arial"/>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endParaRPr lang="en-US" sz="1650" kern="0" dirty="0"/>
          </a:p>
        </p:txBody>
      </p:sp>
      <p:sp>
        <p:nvSpPr>
          <p:cNvPr id="4" name="Content Placeholder 2"/>
          <p:cNvSpPr txBox="1">
            <a:spLocks/>
          </p:cNvSpPr>
          <p:nvPr/>
        </p:nvSpPr>
        <p:spPr bwMode="auto">
          <a:xfrm>
            <a:off x="1547664" y="832261"/>
            <a:ext cx="6264696" cy="59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Wingdings" charset="2"/>
              <a:buChar char="§"/>
              <a:defRPr sz="3600">
                <a:solidFill>
                  <a:srgbClr val="333333"/>
                </a:solidFill>
                <a:latin typeface="Arial"/>
                <a:ea typeface="+mn-ea"/>
                <a:cs typeface="Arial"/>
              </a:defRPr>
            </a:lvl1pPr>
            <a:lvl2pPr marL="742950" indent="-285750" algn="l" rtl="0" eaLnBrk="0" fontAlgn="base" hangingPunct="0">
              <a:spcBef>
                <a:spcPct val="20000"/>
              </a:spcBef>
              <a:spcAft>
                <a:spcPct val="0"/>
              </a:spcAft>
              <a:buChar char="–"/>
              <a:defRPr sz="3400">
                <a:solidFill>
                  <a:srgbClr val="333333"/>
                </a:solidFill>
                <a:latin typeface="Arial"/>
                <a:cs typeface="Arial"/>
              </a:defRPr>
            </a:lvl2pPr>
            <a:lvl3pPr marL="1143000" indent="-228600" algn="l" rtl="0" eaLnBrk="0" fontAlgn="base" hangingPunct="0">
              <a:spcBef>
                <a:spcPct val="20000"/>
              </a:spcBef>
              <a:spcAft>
                <a:spcPct val="0"/>
              </a:spcAft>
              <a:buChar char="•"/>
              <a:defRPr sz="3200">
                <a:solidFill>
                  <a:srgbClr val="333333"/>
                </a:solidFill>
                <a:latin typeface="Arial"/>
                <a:cs typeface="Arial"/>
              </a:defRPr>
            </a:lvl3pPr>
            <a:lvl4pPr marL="1600200" indent="-228600" algn="l" rtl="0" eaLnBrk="0" fontAlgn="base" hangingPunct="0">
              <a:spcBef>
                <a:spcPct val="20000"/>
              </a:spcBef>
              <a:spcAft>
                <a:spcPct val="0"/>
              </a:spcAft>
              <a:buChar char="–"/>
              <a:defRPr sz="3000">
                <a:solidFill>
                  <a:srgbClr val="333333"/>
                </a:solidFill>
                <a:latin typeface="Arial"/>
                <a:cs typeface="Arial"/>
              </a:defRPr>
            </a:lvl4pPr>
            <a:lvl5pPr marL="2057400" indent="-228600" algn="l" rtl="0" eaLnBrk="0" fontAlgn="base" hangingPunct="0">
              <a:spcBef>
                <a:spcPct val="20000"/>
              </a:spcBef>
              <a:spcAft>
                <a:spcPct val="0"/>
              </a:spcAft>
              <a:buChar char="»"/>
              <a:defRPr sz="3000">
                <a:solidFill>
                  <a:srgbClr val="333333"/>
                </a:solidFill>
                <a:latin typeface="Arial"/>
                <a:cs typeface="Arial"/>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spcBef>
                <a:spcPts val="400"/>
              </a:spcBef>
              <a:spcAft>
                <a:spcPts val="400"/>
              </a:spcAft>
            </a:pPr>
            <a:r>
              <a:rPr lang="en-US" sz="1650" kern="0" dirty="0"/>
              <a:t>$1.4 trillion IG fixed-income in Australia</a:t>
            </a:r>
          </a:p>
          <a:p>
            <a:pPr lvl="1">
              <a:spcBef>
                <a:spcPts val="400"/>
              </a:spcBef>
              <a:spcAft>
                <a:spcPts val="400"/>
              </a:spcAft>
            </a:pPr>
            <a:r>
              <a:rPr lang="en-US" sz="1650" kern="0" dirty="0"/>
              <a:t>$350 billion IG credit</a:t>
            </a:r>
          </a:p>
          <a:p>
            <a:pPr>
              <a:spcBef>
                <a:spcPts val="400"/>
              </a:spcBef>
              <a:spcAft>
                <a:spcPts val="400"/>
              </a:spcAft>
            </a:pPr>
            <a:r>
              <a:rPr lang="en-US" sz="1650" kern="0" dirty="0"/>
              <a:t>RBA in 2015 finds a 50% secondary turnover ratio pa</a:t>
            </a:r>
          </a:p>
          <a:p>
            <a:pPr lvl="1">
              <a:spcBef>
                <a:spcPts val="400"/>
              </a:spcBef>
              <a:spcAft>
                <a:spcPts val="400"/>
              </a:spcAft>
            </a:pPr>
            <a:r>
              <a:rPr lang="en-US" sz="1650" kern="0" dirty="0"/>
              <a:t>Assume 40%</a:t>
            </a:r>
          </a:p>
          <a:p>
            <a:pPr lvl="1">
              <a:spcBef>
                <a:spcPts val="400"/>
              </a:spcBef>
              <a:spcAft>
                <a:spcPts val="400"/>
              </a:spcAft>
            </a:pPr>
            <a:r>
              <a:rPr lang="en-US" sz="1650" kern="0" dirty="0"/>
              <a:t>$140bn pa in secondary turnover/$2.7bn per week</a:t>
            </a:r>
          </a:p>
          <a:p>
            <a:pPr>
              <a:spcBef>
                <a:spcPts val="400"/>
              </a:spcBef>
              <a:spcAft>
                <a:spcPts val="400"/>
              </a:spcAft>
            </a:pPr>
            <a:r>
              <a:rPr lang="en-US" sz="1650" kern="0" dirty="0"/>
              <a:t>Near infinite liquidity in RBA repo-eligible assets: </a:t>
            </a:r>
            <a:r>
              <a:rPr lang="en-US" sz="1650" kern="0" dirty="0" err="1"/>
              <a:t>govt</a:t>
            </a:r>
            <a:r>
              <a:rPr lang="en-US" sz="1650" kern="0" dirty="0"/>
              <a:t> bonds, senior ADI bonds, AAA rated RMBS/ABS</a:t>
            </a:r>
          </a:p>
          <a:p>
            <a:pPr>
              <a:spcBef>
                <a:spcPts val="400"/>
              </a:spcBef>
              <a:spcAft>
                <a:spcPts val="400"/>
              </a:spcAft>
            </a:pPr>
            <a:r>
              <a:rPr lang="en-US" sz="1650" kern="0" dirty="0"/>
              <a:t>Notoriously one-sided market</a:t>
            </a:r>
          </a:p>
          <a:p>
            <a:pPr lvl="1">
              <a:spcBef>
                <a:spcPts val="400"/>
              </a:spcBef>
              <a:spcAft>
                <a:spcPts val="400"/>
              </a:spcAft>
            </a:pPr>
            <a:r>
              <a:rPr lang="en-US" sz="1650" kern="0" dirty="0"/>
              <a:t>If you buy during shocks when everyone is a seller</a:t>
            </a:r>
          </a:p>
          <a:p>
            <a:pPr lvl="1">
              <a:spcBef>
                <a:spcPts val="400"/>
              </a:spcBef>
              <a:spcAft>
                <a:spcPts val="400"/>
              </a:spcAft>
            </a:pPr>
            <a:r>
              <a:rPr lang="en-US" sz="1650" kern="0" dirty="0"/>
              <a:t>And you sell during booms when everyone is a buyer</a:t>
            </a:r>
          </a:p>
          <a:p>
            <a:pPr lvl="1">
              <a:spcBef>
                <a:spcPts val="400"/>
              </a:spcBef>
              <a:spcAft>
                <a:spcPts val="400"/>
              </a:spcAft>
            </a:pPr>
            <a:r>
              <a:rPr lang="en-US" sz="1650" b="1" kern="0" dirty="0"/>
              <a:t>Practical liquidity much greater</a:t>
            </a:r>
          </a:p>
          <a:p>
            <a:pPr>
              <a:spcBef>
                <a:spcPts val="400"/>
              </a:spcBef>
              <a:spcAft>
                <a:spcPts val="400"/>
              </a:spcAft>
            </a:pPr>
            <a:endParaRPr lang="en-US" sz="1650" kern="0" dirty="0"/>
          </a:p>
          <a:p>
            <a:pPr>
              <a:spcBef>
                <a:spcPts val="400"/>
              </a:spcBef>
              <a:spcAft>
                <a:spcPts val="400"/>
              </a:spcAft>
            </a:pPr>
            <a:endParaRPr lang="en-US" sz="1650" kern="0" dirty="0"/>
          </a:p>
        </p:txBody>
      </p:sp>
    </p:spTree>
    <p:extLst>
      <p:ext uri="{BB962C8B-B14F-4D97-AF65-F5344CB8AC3E}">
        <p14:creationId xmlns:p14="http://schemas.microsoft.com/office/powerpoint/2010/main" val="21723586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536" y="199671"/>
            <a:ext cx="7290810" cy="857250"/>
          </a:xfrm>
        </p:spPr>
        <p:txBody>
          <a:bodyPr/>
          <a:lstStyle/>
          <a:p>
            <a:r>
              <a:rPr lang="en-US" sz="2475" dirty="0"/>
              <a:t>Buy (Sell) When Market Sells (Buys)</a:t>
            </a:r>
          </a:p>
        </p:txBody>
      </p:sp>
      <p:sp>
        <p:nvSpPr>
          <p:cNvPr id="7" name="Content Placeholder 2"/>
          <p:cNvSpPr txBox="1">
            <a:spLocks/>
          </p:cNvSpPr>
          <p:nvPr/>
        </p:nvSpPr>
        <p:spPr bwMode="auto">
          <a:xfrm>
            <a:off x="1547664" y="735546"/>
            <a:ext cx="6264696" cy="59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Wingdings" charset="2"/>
              <a:buChar char="§"/>
              <a:defRPr sz="3600">
                <a:solidFill>
                  <a:srgbClr val="333333"/>
                </a:solidFill>
                <a:latin typeface="Arial"/>
                <a:ea typeface="+mn-ea"/>
                <a:cs typeface="Arial"/>
              </a:defRPr>
            </a:lvl1pPr>
            <a:lvl2pPr marL="742950" indent="-285750" algn="l" rtl="0" eaLnBrk="0" fontAlgn="base" hangingPunct="0">
              <a:spcBef>
                <a:spcPct val="20000"/>
              </a:spcBef>
              <a:spcAft>
                <a:spcPct val="0"/>
              </a:spcAft>
              <a:buChar char="–"/>
              <a:defRPr sz="3400">
                <a:solidFill>
                  <a:srgbClr val="333333"/>
                </a:solidFill>
                <a:latin typeface="Arial"/>
                <a:cs typeface="Arial"/>
              </a:defRPr>
            </a:lvl2pPr>
            <a:lvl3pPr marL="1143000" indent="-228600" algn="l" rtl="0" eaLnBrk="0" fontAlgn="base" hangingPunct="0">
              <a:spcBef>
                <a:spcPct val="20000"/>
              </a:spcBef>
              <a:spcAft>
                <a:spcPct val="0"/>
              </a:spcAft>
              <a:buChar char="•"/>
              <a:defRPr sz="3200">
                <a:solidFill>
                  <a:srgbClr val="333333"/>
                </a:solidFill>
                <a:latin typeface="Arial"/>
                <a:cs typeface="Arial"/>
              </a:defRPr>
            </a:lvl3pPr>
            <a:lvl4pPr marL="1600200" indent="-228600" algn="l" rtl="0" eaLnBrk="0" fontAlgn="base" hangingPunct="0">
              <a:spcBef>
                <a:spcPct val="20000"/>
              </a:spcBef>
              <a:spcAft>
                <a:spcPct val="0"/>
              </a:spcAft>
              <a:buChar char="–"/>
              <a:defRPr sz="3000">
                <a:solidFill>
                  <a:srgbClr val="333333"/>
                </a:solidFill>
                <a:latin typeface="Arial"/>
                <a:cs typeface="Arial"/>
              </a:defRPr>
            </a:lvl4pPr>
            <a:lvl5pPr marL="2057400" indent="-228600" algn="l" rtl="0" eaLnBrk="0" fontAlgn="base" hangingPunct="0">
              <a:spcBef>
                <a:spcPct val="20000"/>
              </a:spcBef>
              <a:spcAft>
                <a:spcPct val="0"/>
              </a:spcAft>
              <a:buChar char="»"/>
              <a:defRPr sz="3000">
                <a:solidFill>
                  <a:srgbClr val="333333"/>
                </a:solidFill>
                <a:latin typeface="Arial"/>
                <a:cs typeface="Arial"/>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endParaRPr lang="en-US" sz="1650" kern="0" dirty="0"/>
          </a:p>
        </p:txBody>
      </p:sp>
      <p:pic>
        <p:nvPicPr>
          <p:cNvPr id="4" name="Picture 3"/>
          <p:cNvPicPr>
            <a:picLocks noChangeAspect="1"/>
          </p:cNvPicPr>
          <p:nvPr/>
        </p:nvPicPr>
        <p:blipFill>
          <a:blip r:embed="rId2"/>
          <a:stretch>
            <a:fillRect/>
          </a:stretch>
        </p:blipFill>
        <p:spPr>
          <a:xfrm>
            <a:off x="1547664" y="857250"/>
            <a:ext cx="5988746" cy="3914774"/>
          </a:xfrm>
          <a:prstGeom prst="rect">
            <a:avLst/>
          </a:prstGeom>
        </p:spPr>
      </p:pic>
    </p:spTree>
    <p:extLst>
      <p:ext uri="{BB962C8B-B14F-4D97-AF65-F5344CB8AC3E}">
        <p14:creationId xmlns:p14="http://schemas.microsoft.com/office/powerpoint/2010/main" val="3361555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536" y="199671"/>
            <a:ext cx="7290810" cy="857250"/>
          </a:xfrm>
        </p:spPr>
        <p:txBody>
          <a:bodyPr/>
          <a:lstStyle/>
          <a:p>
            <a:r>
              <a:rPr lang="en-US" sz="2475" dirty="0"/>
              <a:t>Key Take-</a:t>
            </a:r>
            <a:r>
              <a:rPr lang="en-US" sz="2475" dirty="0" err="1"/>
              <a:t>Aways</a:t>
            </a:r>
            <a:endParaRPr lang="en-US" sz="2475" dirty="0"/>
          </a:p>
        </p:txBody>
      </p:sp>
      <p:sp>
        <p:nvSpPr>
          <p:cNvPr id="7" name="Content Placeholder 2"/>
          <p:cNvSpPr txBox="1">
            <a:spLocks/>
          </p:cNvSpPr>
          <p:nvPr/>
        </p:nvSpPr>
        <p:spPr bwMode="auto">
          <a:xfrm>
            <a:off x="1547664" y="735546"/>
            <a:ext cx="6264696" cy="59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Wingdings" charset="2"/>
              <a:buChar char="§"/>
              <a:defRPr sz="3600">
                <a:solidFill>
                  <a:srgbClr val="333333"/>
                </a:solidFill>
                <a:latin typeface="Arial"/>
                <a:ea typeface="+mn-ea"/>
                <a:cs typeface="Arial"/>
              </a:defRPr>
            </a:lvl1pPr>
            <a:lvl2pPr marL="742950" indent="-285750" algn="l" rtl="0" eaLnBrk="0" fontAlgn="base" hangingPunct="0">
              <a:spcBef>
                <a:spcPct val="20000"/>
              </a:spcBef>
              <a:spcAft>
                <a:spcPct val="0"/>
              </a:spcAft>
              <a:buChar char="–"/>
              <a:defRPr sz="3400">
                <a:solidFill>
                  <a:srgbClr val="333333"/>
                </a:solidFill>
                <a:latin typeface="Arial"/>
                <a:cs typeface="Arial"/>
              </a:defRPr>
            </a:lvl2pPr>
            <a:lvl3pPr marL="1143000" indent="-228600" algn="l" rtl="0" eaLnBrk="0" fontAlgn="base" hangingPunct="0">
              <a:spcBef>
                <a:spcPct val="20000"/>
              </a:spcBef>
              <a:spcAft>
                <a:spcPct val="0"/>
              </a:spcAft>
              <a:buChar char="•"/>
              <a:defRPr sz="3200">
                <a:solidFill>
                  <a:srgbClr val="333333"/>
                </a:solidFill>
                <a:latin typeface="Arial"/>
                <a:cs typeface="Arial"/>
              </a:defRPr>
            </a:lvl3pPr>
            <a:lvl4pPr marL="1600200" indent="-228600" algn="l" rtl="0" eaLnBrk="0" fontAlgn="base" hangingPunct="0">
              <a:spcBef>
                <a:spcPct val="20000"/>
              </a:spcBef>
              <a:spcAft>
                <a:spcPct val="0"/>
              </a:spcAft>
              <a:buChar char="–"/>
              <a:defRPr sz="3000">
                <a:solidFill>
                  <a:srgbClr val="333333"/>
                </a:solidFill>
                <a:latin typeface="Arial"/>
                <a:cs typeface="Arial"/>
              </a:defRPr>
            </a:lvl4pPr>
            <a:lvl5pPr marL="2057400" indent="-228600" algn="l" rtl="0" eaLnBrk="0" fontAlgn="base" hangingPunct="0">
              <a:spcBef>
                <a:spcPct val="20000"/>
              </a:spcBef>
              <a:spcAft>
                <a:spcPct val="0"/>
              </a:spcAft>
              <a:buChar char="»"/>
              <a:defRPr sz="3000">
                <a:solidFill>
                  <a:srgbClr val="333333"/>
                </a:solidFill>
                <a:latin typeface="Arial"/>
                <a:cs typeface="Arial"/>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endParaRPr lang="en-US" sz="1650" kern="0" dirty="0"/>
          </a:p>
        </p:txBody>
      </p:sp>
      <p:sp>
        <p:nvSpPr>
          <p:cNvPr id="4" name="Content Placeholder 2"/>
          <p:cNvSpPr txBox="1">
            <a:spLocks/>
          </p:cNvSpPr>
          <p:nvPr/>
        </p:nvSpPr>
        <p:spPr bwMode="auto">
          <a:xfrm>
            <a:off x="1547663" y="832260"/>
            <a:ext cx="6862911" cy="210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Wingdings" charset="2"/>
              <a:buChar char="§"/>
              <a:defRPr sz="3600">
                <a:solidFill>
                  <a:srgbClr val="333333"/>
                </a:solidFill>
                <a:latin typeface="Arial"/>
                <a:ea typeface="+mn-ea"/>
                <a:cs typeface="Arial"/>
              </a:defRPr>
            </a:lvl1pPr>
            <a:lvl2pPr marL="742950" indent="-285750" algn="l" rtl="0" eaLnBrk="0" fontAlgn="base" hangingPunct="0">
              <a:spcBef>
                <a:spcPct val="20000"/>
              </a:spcBef>
              <a:spcAft>
                <a:spcPct val="0"/>
              </a:spcAft>
              <a:buChar char="–"/>
              <a:defRPr sz="3400">
                <a:solidFill>
                  <a:srgbClr val="333333"/>
                </a:solidFill>
                <a:latin typeface="Arial"/>
                <a:cs typeface="Arial"/>
              </a:defRPr>
            </a:lvl2pPr>
            <a:lvl3pPr marL="1143000" indent="-228600" algn="l" rtl="0" eaLnBrk="0" fontAlgn="base" hangingPunct="0">
              <a:spcBef>
                <a:spcPct val="20000"/>
              </a:spcBef>
              <a:spcAft>
                <a:spcPct val="0"/>
              </a:spcAft>
              <a:buChar char="•"/>
              <a:defRPr sz="3200">
                <a:solidFill>
                  <a:srgbClr val="333333"/>
                </a:solidFill>
                <a:latin typeface="Arial"/>
                <a:cs typeface="Arial"/>
              </a:defRPr>
            </a:lvl3pPr>
            <a:lvl4pPr marL="1600200" indent="-228600" algn="l" rtl="0" eaLnBrk="0" fontAlgn="base" hangingPunct="0">
              <a:spcBef>
                <a:spcPct val="20000"/>
              </a:spcBef>
              <a:spcAft>
                <a:spcPct val="0"/>
              </a:spcAft>
              <a:buChar char="–"/>
              <a:defRPr sz="3000">
                <a:solidFill>
                  <a:srgbClr val="333333"/>
                </a:solidFill>
                <a:latin typeface="Arial"/>
                <a:cs typeface="Arial"/>
              </a:defRPr>
            </a:lvl4pPr>
            <a:lvl5pPr marL="2057400" indent="-228600" algn="l" rtl="0" eaLnBrk="0" fontAlgn="base" hangingPunct="0">
              <a:spcBef>
                <a:spcPct val="20000"/>
              </a:spcBef>
              <a:spcAft>
                <a:spcPct val="0"/>
              </a:spcAft>
              <a:buChar char="»"/>
              <a:defRPr sz="3000">
                <a:solidFill>
                  <a:srgbClr val="333333"/>
                </a:solidFill>
                <a:latin typeface="Arial"/>
                <a:cs typeface="Arial"/>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spcBef>
                <a:spcPts val="450"/>
              </a:spcBef>
              <a:spcAft>
                <a:spcPts val="450"/>
              </a:spcAft>
            </a:pPr>
            <a:r>
              <a:rPr lang="en-US" sz="1650" kern="0" dirty="0"/>
              <a:t>Short-term: cash and fixed-income yields non-viable investments</a:t>
            </a:r>
          </a:p>
          <a:p>
            <a:pPr>
              <a:spcBef>
                <a:spcPts val="450"/>
              </a:spcBef>
              <a:spcAft>
                <a:spcPts val="450"/>
              </a:spcAft>
            </a:pPr>
            <a:r>
              <a:rPr lang="en-US" sz="1650" kern="0" dirty="0"/>
              <a:t>Long-term: maybe rates normalize</a:t>
            </a:r>
          </a:p>
          <a:p>
            <a:pPr>
              <a:spcBef>
                <a:spcPts val="450"/>
              </a:spcBef>
              <a:spcAft>
                <a:spcPts val="450"/>
              </a:spcAft>
            </a:pPr>
            <a:r>
              <a:rPr lang="en-US" sz="1650" b="1" u="sng" kern="0" dirty="0"/>
              <a:t>In interim, you can still capture high returns from very liquid, low risk assets without taking on duration in low yield world</a:t>
            </a:r>
          </a:p>
          <a:p>
            <a:pPr lvl="1">
              <a:spcBef>
                <a:spcPts val="450"/>
              </a:spcBef>
              <a:spcAft>
                <a:spcPts val="450"/>
              </a:spcAft>
            </a:pPr>
            <a:r>
              <a:rPr lang="en-US" sz="1650" kern="0" dirty="0"/>
              <a:t>Requires active exploitation of regular </a:t>
            </a:r>
            <a:r>
              <a:rPr lang="en-US" sz="1650" kern="0" dirty="0" err="1"/>
              <a:t>mispricings</a:t>
            </a:r>
            <a:r>
              <a:rPr lang="en-US" sz="1650" kern="0" dirty="0"/>
              <a:t> of investment-grade, floating-rate Australian credit</a:t>
            </a:r>
          </a:p>
          <a:p>
            <a:pPr lvl="1">
              <a:spcBef>
                <a:spcPts val="450"/>
              </a:spcBef>
              <a:spcAft>
                <a:spcPts val="450"/>
              </a:spcAft>
            </a:pPr>
            <a:r>
              <a:rPr lang="en-US" sz="1650" b="1" kern="0" dirty="0"/>
              <a:t>Turn a senior FRN paying 2.75% into a 5.25% total return</a:t>
            </a:r>
          </a:p>
          <a:p>
            <a:pPr>
              <a:spcBef>
                <a:spcPts val="450"/>
              </a:spcBef>
              <a:spcAft>
                <a:spcPts val="450"/>
              </a:spcAft>
            </a:pPr>
            <a:r>
              <a:rPr lang="en-AU" sz="1650" kern="0" dirty="0"/>
              <a:t>Alongside (very low) volatility, </a:t>
            </a:r>
            <a:r>
              <a:rPr lang="en-US" sz="1650" kern="0" dirty="0"/>
              <a:t>Aussie credit also one of the cheapest asset-classes today with spreads much wider than 2007 levels</a:t>
            </a:r>
          </a:p>
          <a:p>
            <a:pPr>
              <a:spcBef>
                <a:spcPts val="450"/>
              </a:spcBef>
              <a:spcAft>
                <a:spcPts val="450"/>
              </a:spcAft>
            </a:pPr>
            <a:r>
              <a:rPr lang="en-US" sz="1650" kern="0" dirty="0"/>
              <a:t>Problem is vast bulk of fixed-income solutions are beta pretending to be alpha</a:t>
            </a:r>
          </a:p>
          <a:p>
            <a:pPr>
              <a:spcBef>
                <a:spcPts val="450"/>
              </a:spcBef>
              <a:spcAft>
                <a:spcPts val="450"/>
              </a:spcAft>
            </a:pPr>
            <a:endParaRPr lang="en-US" sz="1650" b="1" kern="0" dirty="0"/>
          </a:p>
          <a:p>
            <a:pPr>
              <a:spcBef>
                <a:spcPts val="450"/>
              </a:spcBef>
              <a:spcAft>
                <a:spcPts val="450"/>
              </a:spcAft>
            </a:pPr>
            <a:endParaRPr lang="en-US" sz="1650" kern="0" dirty="0"/>
          </a:p>
          <a:p>
            <a:pPr>
              <a:spcBef>
                <a:spcPts val="450"/>
              </a:spcBef>
              <a:spcAft>
                <a:spcPts val="450"/>
              </a:spcAft>
            </a:pPr>
            <a:endParaRPr lang="en-US" sz="1650" kern="0" dirty="0"/>
          </a:p>
        </p:txBody>
      </p:sp>
    </p:spTree>
    <p:extLst>
      <p:ext uri="{BB962C8B-B14F-4D97-AF65-F5344CB8AC3E}">
        <p14:creationId xmlns:p14="http://schemas.microsoft.com/office/powerpoint/2010/main" val="3994800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p:cNvSpPr>
            <a:spLocks noChangeArrowheads="1"/>
          </p:cNvSpPr>
          <p:nvPr/>
        </p:nvSpPr>
        <p:spPr bwMode="auto">
          <a:xfrm>
            <a:off x="1494235" y="1059657"/>
            <a:ext cx="6265069" cy="361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thaiDist">
              <a:spcBef>
                <a:spcPct val="40000"/>
              </a:spcBef>
              <a:spcAft>
                <a:spcPct val="40000"/>
              </a:spcAft>
              <a:buClr>
                <a:srgbClr val="CC6600"/>
              </a:buClr>
            </a:pPr>
            <a:r>
              <a:rPr lang="en-AU" altLang="en-US" sz="1050" dirty="0">
                <a:solidFill>
                  <a:schemeClr val="bg1">
                    <a:lumMod val="50000"/>
                  </a:schemeClr>
                </a:solidFill>
                <a:latin typeface="Calibri" pitchFamily="34" charset="0"/>
                <a:cs typeface="Arial" charset="0"/>
              </a:rPr>
              <a:t>The information in this presentation has been prepared by Smarter Money Investments Pty Ltd. It is general information only and is not intended to provide you with financial advice. You should not rely on any information herein in making any investment decisions. To the extent permitted by law, no liability is accepted for any loss or damage as a result of any reliance on this information. The Product Disclosure Statement (PDS) for the Smarter Money Fund should be considered before deciding whether to acquire or hold units in it. The PDS can be obtained by visiting www.smitrust.com.au. None of Select Asset Management Limited, SMI, Yellow Brick Road Holdings Limited, Coolabah Capital Pty Ltd, BBB Capital Pty Ltd or Winston Capital Pty Ltd (the Promoters) nor any of their respective shareholders, directors and associated businesses assume any liability to investors in connection with any investment in the fund, or guarantees the performance of any obligations to investors, the performance of the Smarter Money Fund or any particular rate of return. The repayment of capital is not guaranteed. Investments in the fund are not deposits or liabilities of any of the abovementioned parties, nor of any Authorised Deposit-taking Institution. The fund is subject to investment risks, which could include delays in repayment and/or loss of income and capital invested. Past performance is not an indicator of nor assures any future returns or risks.</a:t>
            </a:r>
            <a:endParaRPr lang="en-US" altLang="en-US" sz="1050" dirty="0">
              <a:solidFill>
                <a:schemeClr val="bg1">
                  <a:lumMod val="50000"/>
                </a:schemeClr>
              </a:solidFill>
              <a:latin typeface="Calibri" pitchFamily="34" charset="0"/>
              <a:cs typeface="Arial" charset="0"/>
            </a:endParaRPr>
          </a:p>
        </p:txBody>
      </p:sp>
      <p:sp>
        <p:nvSpPr>
          <p:cNvPr id="74755" name="Rectangle 9"/>
          <p:cNvSpPr>
            <a:spLocks noChangeArrowheads="1"/>
          </p:cNvSpPr>
          <p:nvPr/>
        </p:nvSpPr>
        <p:spPr bwMode="auto">
          <a:xfrm>
            <a:off x="1504950" y="384572"/>
            <a:ext cx="6415088"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2100" b="1" dirty="0">
              <a:latin typeface="Calibri" pitchFamily="34" charset="0"/>
              <a:cs typeface="Arial" charset="0"/>
            </a:endParaRPr>
          </a:p>
        </p:txBody>
      </p:sp>
      <p:sp>
        <p:nvSpPr>
          <p:cNvPr id="8" name="Title 1"/>
          <p:cNvSpPr>
            <a:spLocks noGrp="1"/>
          </p:cNvSpPr>
          <p:nvPr>
            <p:ph type="title"/>
          </p:nvPr>
        </p:nvSpPr>
        <p:spPr>
          <a:xfrm>
            <a:off x="1252536" y="199671"/>
            <a:ext cx="7290810" cy="857250"/>
          </a:xfrm>
        </p:spPr>
        <p:txBody>
          <a:bodyPr/>
          <a:lstStyle/>
          <a:p>
            <a:r>
              <a:rPr lang="en-US" sz="2475" dirty="0"/>
              <a:t>Important Information</a:t>
            </a:r>
          </a:p>
        </p:txBody>
      </p:sp>
    </p:spTree>
    <p:extLst>
      <p:ext uri="{BB962C8B-B14F-4D97-AF65-F5344CB8AC3E}">
        <p14:creationId xmlns:p14="http://schemas.microsoft.com/office/powerpoint/2010/main" val="256009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914" y="178194"/>
            <a:ext cx="7290810" cy="857250"/>
          </a:xfrm>
        </p:spPr>
        <p:txBody>
          <a:bodyPr/>
          <a:lstStyle/>
          <a:p>
            <a:r>
              <a:rPr lang="en-US" sz="2475" dirty="0"/>
              <a:t>Aussie Fixed-Income: Immensely Inefficient</a:t>
            </a:r>
          </a:p>
        </p:txBody>
      </p:sp>
      <p:sp>
        <p:nvSpPr>
          <p:cNvPr id="7" name="Content Placeholder 2"/>
          <p:cNvSpPr txBox="1">
            <a:spLocks/>
          </p:cNvSpPr>
          <p:nvPr/>
        </p:nvSpPr>
        <p:spPr bwMode="auto">
          <a:xfrm>
            <a:off x="1547664" y="841053"/>
            <a:ext cx="6264696" cy="59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Wingdings" charset="2"/>
              <a:buChar char="§"/>
              <a:defRPr sz="3600">
                <a:solidFill>
                  <a:srgbClr val="333333"/>
                </a:solidFill>
                <a:latin typeface="Arial"/>
                <a:ea typeface="+mn-ea"/>
                <a:cs typeface="Arial"/>
              </a:defRPr>
            </a:lvl1pPr>
            <a:lvl2pPr marL="742950" indent="-285750" algn="l" rtl="0" eaLnBrk="0" fontAlgn="base" hangingPunct="0">
              <a:spcBef>
                <a:spcPct val="20000"/>
              </a:spcBef>
              <a:spcAft>
                <a:spcPct val="0"/>
              </a:spcAft>
              <a:buChar char="–"/>
              <a:defRPr sz="3400">
                <a:solidFill>
                  <a:srgbClr val="333333"/>
                </a:solidFill>
                <a:latin typeface="Arial"/>
                <a:cs typeface="Arial"/>
              </a:defRPr>
            </a:lvl2pPr>
            <a:lvl3pPr marL="1143000" indent="-228600" algn="l" rtl="0" eaLnBrk="0" fontAlgn="base" hangingPunct="0">
              <a:spcBef>
                <a:spcPct val="20000"/>
              </a:spcBef>
              <a:spcAft>
                <a:spcPct val="0"/>
              </a:spcAft>
              <a:buChar char="•"/>
              <a:defRPr sz="3200">
                <a:solidFill>
                  <a:srgbClr val="333333"/>
                </a:solidFill>
                <a:latin typeface="Arial"/>
                <a:cs typeface="Arial"/>
              </a:defRPr>
            </a:lvl3pPr>
            <a:lvl4pPr marL="1600200" indent="-228600" algn="l" rtl="0" eaLnBrk="0" fontAlgn="base" hangingPunct="0">
              <a:spcBef>
                <a:spcPct val="20000"/>
              </a:spcBef>
              <a:spcAft>
                <a:spcPct val="0"/>
              </a:spcAft>
              <a:buChar char="–"/>
              <a:defRPr sz="3000">
                <a:solidFill>
                  <a:srgbClr val="333333"/>
                </a:solidFill>
                <a:latin typeface="Arial"/>
                <a:cs typeface="Arial"/>
              </a:defRPr>
            </a:lvl4pPr>
            <a:lvl5pPr marL="2057400" indent="-228600" algn="l" rtl="0" eaLnBrk="0" fontAlgn="base" hangingPunct="0">
              <a:spcBef>
                <a:spcPct val="20000"/>
              </a:spcBef>
              <a:spcAft>
                <a:spcPct val="0"/>
              </a:spcAft>
              <a:buChar char="»"/>
              <a:defRPr sz="3000">
                <a:solidFill>
                  <a:srgbClr val="333333"/>
                </a:solidFill>
                <a:latin typeface="Arial"/>
                <a:cs typeface="Arial"/>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spcBef>
                <a:spcPts val="750"/>
              </a:spcBef>
              <a:spcAft>
                <a:spcPts val="750"/>
              </a:spcAft>
            </a:pPr>
            <a:r>
              <a:rPr lang="en-US" sz="1650" kern="0" dirty="0"/>
              <a:t>Hugely opaque: no public exchange</a:t>
            </a:r>
          </a:p>
          <a:p>
            <a:pPr lvl="1">
              <a:spcBef>
                <a:spcPts val="750"/>
              </a:spcBef>
              <a:spcAft>
                <a:spcPts val="750"/>
              </a:spcAft>
            </a:pPr>
            <a:r>
              <a:rPr lang="en-US" sz="1650" kern="0" dirty="0" err="1"/>
              <a:t>Austraclear</a:t>
            </a:r>
            <a:r>
              <a:rPr lang="en-US" sz="1650" kern="0" dirty="0"/>
              <a:t> does not require </a:t>
            </a:r>
            <a:r>
              <a:rPr lang="en-US" sz="1650" i="1" kern="0" dirty="0"/>
              <a:t>any </a:t>
            </a:r>
            <a:r>
              <a:rPr lang="en-US" sz="1650" kern="0" dirty="0"/>
              <a:t>price reporting</a:t>
            </a:r>
          </a:p>
          <a:p>
            <a:pPr lvl="2">
              <a:spcBef>
                <a:spcPts val="750"/>
              </a:spcBef>
              <a:spcAft>
                <a:spcPts val="750"/>
              </a:spcAft>
            </a:pPr>
            <a:r>
              <a:rPr lang="en-US" sz="1650" kern="0" dirty="0"/>
              <a:t>In equities all prices/volumes instantly reported</a:t>
            </a:r>
          </a:p>
          <a:p>
            <a:pPr lvl="1">
              <a:spcBef>
                <a:spcPts val="750"/>
              </a:spcBef>
              <a:spcAft>
                <a:spcPts val="750"/>
              </a:spcAft>
            </a:pPr>
            <a:r>
              <a:rPr lang="en-US" sz="1650" kern="0" dirty="0"/>
              <a:t>Market-maker bids/offers cross all the time</a:t>
            </a:r>
          </a:p>
          <a:p>
            <a:pPr lvl="1">
              <a:spcBef>
                <a:spcPts val="750"/>
              </a:spcBef>
              <a:spcAft>
                <a:spcPts val="750"/>
              </a:spcAft>
            </a:pPr>
            <a:r>
              <a:rPr lang="en-US" sz="1650" kern="0" dirty="0"/>
              <a:t>Absence of bona fide “active” managers means few investors looking to identify </a:t>
            </a:r>
            <a:r>
              <a:rPr lang="en-US" sz="1650" kern="0" dirty="0" err="1"/>
              <a:t>mispricings</a:t>
            </a:r>
            <a:endParaRPr lang="en-US" sz="1650" kern="0" dirty="0"/>
          </a:p>
          <a:p>
            <a:pPr lvl="1">
              <a:spcBef>
                <a:spcPts val="750"/>
              </a:spcBef>
              <a:spcAft>
                <a:spcPts val="750"/>
              </a:spcAft>
            </a:pPr>
            <a:r>
              <a:rPr lang="en-US" sz="1650" kern="0" dirty="0"/>
              <a:t>Paradox: the more passive (vs active) managers there are, the less price efficient asset-class becomes</a:t>
            </a:r>
          </a:p>
          <a:p>
            <a:pPr lvl="2">
              <a:spcBef>
                <a:spcPts val="750"/>
              </a:spcBef>
              <a:spcAft>
                <a:spcPts val="750"/>
              </a:spcAft>
            </a:pPr>
            <a:r>
              <a:rPr lang="en-US" sz="1650" kern="0" dirty="0"/>
              <a:t>Preponderance of passive investing undermines case for indexing </a:t>
            </a:r>
          </a:p>
          <a:p>
            <a:pPr marL="385763">
              <a:spcBef>
                <a:spcPts val="750"/>
              </a:spcBef>
              <a:spcAft>
                <a:spcPts val="750"/>
              </a:spcAft>
            </a:pPr>
            <a:endParaRPr lang="en-US" sz="1650" kern="0" dirty="0"/>
          </a:p>
          <a:p>
            <a:pPr>
              <a:spcBef>
                <a:spcPts val="750"/>
              </a:spcBef>
              <a:spcAft>
                <a:spcPts val="750"/>
              </a:spcAft>
            </a:pPr>
            <a:endParaRPr lang="en-US" sz="1650" kern="0" dirty="0"/>
          </a:p>
          <a:p>
            <a:pPr>
              <a:spcBef>
                <a:spcPts val="750"/>
              </a:spcBef>
              <a:spcAft>
                <a:spcPts val="750"/>
              </a:spcAft>
            </a:pPr>
            <a:endParaRPr lang="en-US" sz="1650" kern="0" dirty="0"/>
          </a:p>
        </p:txBody>
      </p:sp>
    </p:spTree>
    <p:extLst>
      <p:ext uri="{BB962C8B-B14F-4D97-AF65-F5344CB8AC3E}">
        <p14:creationId xmlns:p14="http://schemas.microsoft.com/office/powerpoint/2010/main" val="1842311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536" y="188531"/>
            <a:ext cx="7290810" cy="857250"/>
          </a:xfrm>
        </p:spPr>
        <p:txBody>
          <a:bodyPr/>
          <a:lstStyle/>
          <a:p>
            <a:r>
              <a:rPr lang="en-US" sz="2475" dirty="0"/>
              <a:t>Size Similar to $1.6trn Aussie Equities Mkt</a:t>
            </a:r>
          </a:p>
        </p:txBody>
      </p:sp>
      <p:pic>
        <p:nvPicPr>
          <p:cNvPr id="5" name="Picture 4"/>
          <p:cNvPicPr>
            <a:picLocks noChangeAspect="1"/>
          </p:cNvPicPr>
          <p:nvPr/>
        </p:nvPicPr>
        <p:blipFill rotWithShape="1">
          <a:blip r:embed="rId2"/>
          <a:srcRect l="19054" r="2590"/>
          <a:stretch/>
        </p:blipFill>
        <p:spPr>
          <a:xfrm>
            <a:off x="2672159" y="870427"/>
            <a:ext cx="4634250" cy="3860084"/>
          </a:xfrm>
          <a:prstGeom prst="rect">
            <a:avLst/>
          </a:prstGeom>
        </p:spPr>
      </p:pic>
    </p:spTree>
    <p:extLst>
      <p:ext uri="{BB962C8B-B14F-4D97-AF65-F5344CB8AC3E}">
        <p14:creationId xmlns:p14="http://schemas.microsoft.com/office/powerpoint/2010/main" val="3858706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536" y="188531"/>
            <a:ext cx="7290810" cy="857250"/>
          </a:xfrm>
        </p:spPr>
        <p:txBody>
          <a:bodyPr/>
          <a:lstStyle/>
          <a:p>
            <a:r>
              <a:rPr lang="en-US" sz="2475" dirty="0"/>
              <a:t>Around 10x Primary Liquidity of Aussie Equities</a:t>
            </a:r>
          </a:p>
        </p:txBody>
      </p:sp>
      <p:pic>
        <p:nvPicPr>
          <p:cNvPr id="4" name="Picture 3"/>
          <p:cNvPicPr>
            <a:picLocks noChangeAspect="1"/>
          </p:cNvPicPr>
          <p:nvPr/>
        </p:nvPicPr>
        <p:blipFill rotWithShape="1">
          <a:blip r:embed="rId2"/>
          <a:srcRect l="998" t="2019" r="1137" b="1544"/>
          <a:stretch/>
        </p:blipFill>
        <p:spPr>
          <a:xfrm>
            <a:off x="1706755" y="896312"/>
            <a:ext cx="5799200" cy="3735556"/>
          </a:xfrm>
          <a:prstGeom prst="rect">
            <a:avLst/>
          </a:prstGeom>
        </p:spPr>
      </p:pic>
    </p:spTree>
    <p:extLst>
      <p:ext uri="{BB962C8B-B14F-4D97-AF65-F5344CB8AC3E}">
        <p14:creationId xmlns:p14="http://schemas.microsoft.com/office/powerpoint/2010/main" val="164935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1547664" y="858637"/>
            <a:ext cx="6264696" cy="59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Wingdings" charset="2"/>
              <a:buChar char="§"/>
              <a:defRPr sz="3600">
                <a:solidFill>
                  <a:srgbClr val="333333"/>
                </a:solidFill>
                <a:latin typeface="Arial"/>
                <a:ea typeface="+mn-ea"/>
                <a:cs typeface="Arial"/>
              </a:defRPr>
            </a:lvl1pPr>
            <a:lvl2pPr marL="742950" indent="-285750" algn="l" rtl="0" eaLnBrk="0" fontAlgn="base" hangingPunct="0">
              <a:spcBef>
                <a:spcPct val="20000"/>
              </a:spcBef>
              <a:spcAft>
                <a:spcPct val="0"/>
              </a:spcAft>
              <a:buChar char="–"/>
              <a:defRPr sz="3400">
                <a:solidFill>
                  <a:srgbClr val="333333"/>
                </a:solidFill>
                <a:latin typeface="Arial"/>
                <a:cs typeface="Arial"/>
              </a:defRPr>
            </a:lvl2pPr>
            <a:lvl3pPr marL="1143000" indent="-228600" algn="l" rtl="0" eaLnBrk="0" fontAlgn="base" hangingPunct="0">
              <a:spcBef>
                <a:spcPct val="20000"/>
              </a:spcBef>
              <a:spcAft>
                <a:spcPct val="0"/>
              </a:spcAft>
              <a:buChar char="•"/>
              <a:defRPr sz="3200">
                <a:solidFill>
                  <a:srgbClr val="333333"/>
                </a:solidFill>
                <a:latin typeface="Arial"/>
                <a:cs typeface="Arial"/>
              </a:defRPr>
            </a:lvl3pPr>
            <a:lvl4pPr marL="1600200" indent="-228600" algn="l" rtl="0" eaLnBrk="0" fontAlgn="base" hangingPunct="0">
              <a:spcBef>
                <a:spcPct val="20000"/>
              </a:spcBef>
              <a:spcAft>
                <a:spcPct val="0"/>
              </a:spcAft>
              <a:buChar char="–"/>
              <a:defRPr sz="3000">
                <a:solidFill>
                  <a:srgbClr val="333333"/>
                </a:solidFill>
                <a:latin typeface="Arial"/>
                <a:cs typeface="Arial"/>
              </a:defRPr>
            </a:lvl4pPr>
            <a:lvl5pPr marL="2057400" indent="-228600" algn="l" rtl="0" eaLnBrk="0" fontAlgn="base" hangingPunct="0">
              <a:spcBef>
                <a:spcPct val="20000"/>
              </a:spcBef>
              <a:spcAft>
                <a:spcPct val="0"/>
              </a:spcAft>
              <a:buChar char="»"/>
              <a:defRPr sz="3000">
                <a:solidFill>
                  <a:srgbClr val="333333"/>
                </a:solidFill>
                <a:latin typeface="Arial"/>
                <a:cs typeface="Arial"/>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spcBef>
                <a:spcPts val="600"/>
              </a:spcBef>
              <a:spcAft>
                <a:spcPts val="600"/>
              </a:spcAft>
            </a:pPr>
            <a:r>
              <a:rPr lang="en-US" sz="1650" kern="0" dirty="0"/>
              <a:t>Large/inefficient asset-class…</a:t>
            </a:r>
          </a:p>
          <a:p>
            <a:pPr>
              <a:spcBef>
                <a:spcPts val="600"/>
              </a:spcBef>
              <a:spcAft>
                <a:spcPts val="600"/>
              </a:spcAft>
            </a:pPr>
            <a:r>
              <a:rPr lang="en-US" sz="1650" b="1" kern="0" dirty="0"/>
              <a:t>Yet almost 90% of Aussie fixed-income funds underperformed passive Composite Bond Index after fees</a:t>
            </a:r>
          </a:p>
          <a:p>
            <a:pPr>
              <a:spcBef>
                <a:spcPts val="600"/>
              </a:spcBef>
              <a:spcAft>
                <a:spcPts val="600"/>
              </a:spcAft>
            </a:pPr>
            <a:r>
              <a:rPr lang="en-US" sz="1650" b="1" kern="0" dirty="0"/>
              <a:t>But in highly efficient asset-class like Aussie equities, only two-thirds of managers underperform</a:t>
            </a:r>
          </a:p>
          <a:p>
            <a:pPr>
              <a:spcBef>
                <a:spcPts val="600"/>
              </a:spcBef>
              <a:spcAft>
                <a:spcPts val="600"/>
              </a:spcAft>
            </a:pPr>
            <a:r>
              <a:rPr lang="en-US" sz="1650" kern="0" dirty="0"/>
              <a:t>Are most active Aust. fixed-income managers</a:t>
            </a:r>
          </a:p>
          <a:p>
            <a:pPr lvl="1">
              <a:spcBef>
                <a:spcPts val="600"/>
              </a:spcBef>
              <a:spcAft>
                <a:spcPts val="600"/>
              </a:spcAft>
            </a:pPr>
            <a:r>
              <a:rPr lang="en-US" sz="1650" kern="0" dirty="0"/>
              <a:t>Actually passive?</a:t>
            </a:r>
          </a:p>
          <a:p>
            <a:pPr lvl="1">
              <a:spcBef>
                <a:spcPts val="600"/>
              </a:spcBef>
              <a:spcAft>
                <a:spcPts val="600"/>
              </a:spcAft>
            </a:pPr>
            <a:r>
              <a:rPr lang="en-US" sz="1650" kern="0" dirty="0"/>
              <a:t>Systematically inferior in terms of analytical capabilities to other asset-classes?</a:t>
            </a:r>
          </a:p>
          <a:p>
            <a:pPr lvl="1">
              <a:spcBef>
                <a:spcPts val="600"/>
              </a:spcBef>
              <a:spcAft>
                <a:spcPts val="600"/>
              </a:spcAft>
            </a:pPr>
            <a:r>
              <a:rPr lang="en-US" sz="1650" kern="0" dirty="0"/>
              <a:t>Or both?</a:t>
            </a:r>
          </a:p>
          <a:p>
            <a:pPr>
              <a:spcBef>
                <a:spcPts val="600"/>
              </a:spcBef>
              <a:spcAft>
                <a:spcPts val="600"/>
              </a:spcAft>
            </a:pPr>
            <a:endParaRPr lang="en-US" sz="1650" kern="0" dirty="0"/>
          </a:p>
          <a:p>
            <a:pPr>
              <a:spcBef>
                <a:spcPts val="600"/>
              </a:spcBef>
              <a:spcAft>
                <a:spcPts val="600"/>
              </a:spcAft>
            </a:pPr>
            <a:endParaRPr lang="en-US" sz="1650" kern="0" dirty="0"/>
          </a:p>
        </p:txBody>
      </p:sp>
      <p:sp>
        <p:nvSpPr>
          <p:cNvPr id="5" name="Title 1"/>
          <p:cNvSpPr>
            <a:spLocks noGrp="1"/>
          </p:cNvSpPr>
          <p:nvPr>
            <p:ph type="title"/>
          </p:nvPr>
        </p:nvSpPr>
        <p:spPr>
          <a:xfrm>
            <a:off x="1252536" y="188531"/>
            <a:ext cx="7290810" cy="857250"/>
          </a:xfrm>
        </p:spPr>
        <p:txBody>
          <a:bodyPr/>
          <a:lstStyle/>
          <a:p>
            <a:r>
              <a:rPr lang="en-US" sz="2475" dirty="0"/>
              <a:t>Puzzle: Inefficient Yet Everyone Underperforms</a:t>
            </a:r>
          </a:p>
        </p:txBody>
      </p:sp>
    </p:spTree>
    <p:extLst>
      <p:ext uri="{BB962C8B-B14F-4D97-AF65-F5344CB8AC3E}">
        <p14:creationId xmlns:p14="http://schemas.microsoft.com/office/powerpoint/2010/main" val="2250613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329" y="178194"/>
            <a:ext cx="7290810" cy="857250"/>
          </a:xfrm>
        </p:spPr>
        <p:txBody>
          <a:bodyPr/>
          <a:lstStyle/>
          <a:p>
            <a:r>
              <a:rPr lang="en-US" sz="2475" dirty="0"/>
              <a:t>Many Aussie Equities Funds Beat Index Post Fees</a:t>
            </a:r>
          </a:p>
        </p:txBody>
      </p:sp>
      <p:sp>
        <p:nvSpPr>
          <p:cNvPr id="7" name="Content Placeholder 2"/>
          <p:cNvSpPr txBox="1">
            <a:spLocks/>
          </p:cNvSpPr>
          <p:nvPr/>
        </p:nvSpPr>
        <p:spPr bwMode="auto">
          <a:xfrm>
            <a:off x="1547664" y="735546"/>
            <a:ext cx="6264696" cy="59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Wingdings" charset="2"/>
              <a:buChar char="§"/>
              <a:defRPr sz="3600">
                <a:solidFill>
                  <a:srgbClr val="333333"/>
                </a:solidFill>
                <a:latin typeface="Arial"/>
                <a:ea typeface="+mn-ea"/>
                <a:cs typeface="Arial"/>
              </a:defRPr>
            </a:lvl1pPr>
            <a:lvl2pPr marL="742950" indent="-285750" algn="l" rtl="0" eaLnBrk="0" fontAlgn="base" hangingPunct="0">
              <a:spcBef>
                <a:spcPct val="20000"/>
              </a:spcBef>
              <a:spcAft>
                <a:spcPct val="0"/>
              </a:spcAft>
              <a:buChar char="–"/>
              <a:defRPr sz="3400">
                <a:solidFill>
                  <a:srgbClr val="333333"/>
                </a:solidFill>
                <a:latin typeface="Arial"/>
                <a:cs typeface="Arial"/>
              </a:defRPr>
            </a:lvl2pPr>
            <a:lvl3pPr marL="1143000" indent="-228600" algn="l" rtl="0" eaLnBrk="0" fontAlgn="base" hangingPunct="0">
              <a:spcBef>
                <a:spcPct val="20000"/>
              </a:spcBef>
              <a:spcAft>
                <a:spcPct val="0"/>
              </a:spcAft>
              <a:buChar char="•"/>
              <a:defRPr sz="3200">
                <a:solidFill>
                  <a:srgbClr val="333333"/>
                </a:solidFill>
                <a:latin typeface="Arial"/>
                <a:cs typeface="Arial"/>
              </a:defRPr>
            </a:lvl3pPr>
            <a:lvl4pPr marL="1600200" indent="-228600" algn="l" rtl="0" eaLnBrk="0" fontAlgn="base" hangingPunct="0">
              <a:spcBef>
                <a:spcPct val="20000"/>
              </a:spcBef>
              <a:spcAft>
                <a:spcPct val="0"/>
              </a:spcAft>
              <a:buChar char="–"/>
              <a:defRPr sz="3000">
                <a:solidFill>
                  <a:srgbClr val="333333"/>
                </a:solidFill>
                <a:latin typeface="Arial"/>
                <a:cs typeface="Arial"/>
              </a:defRPr>
            </a:lvl4pPr>
            <a:lvl5pPr marL="2057400" indent="-228600" algn="l" rtl="0" eaLnBrk="0" fontAlgn="base" hangingPunct="0">
              <a:spcBef>
                <a:spcPct val="20000"/>
              </a:spcBef>
              <a:spcAft>
                <a:spcPct val="0"/>
              </a:spcAft>
              <a:buChar char="»"/>
              <a:defRPr sz="3000">
                <a:solidFill>
                  <a:srgbClr val="333333"/>
                </a:solidFill>
                <a:latin typeface="Arial"/>
                <a:cs typeface="Arial"/>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1650" b="1" kern="0" dirty="0"/>
              <a:t>34% of Aussie equity funds outperform</a:t>
            </a:r>
          </a:p>
        </p:txBody>
      </p:sp>
      <p:pic>
        <p:nvPicPr>
          <p:cNvPr id="6" name="Picture 5"/>
          <p:cNvPicPr>
            <a:picLocks noChangeAspect="1"/>
          </p:cNvPicPr>
          <p:nvPr/>
        </p:nvPicPr>
        <p:blipFill>
          <a:blip r:embed="rId2"/>
          <a:stretch>
            <a:fillRect/>
          </a:stretch>
        </p:blipFill>
        <p:spPr>
          <a:xfrm>
            <a:off x="1778594" y="1108040"/>
            <a:ext cx="5577143" cy="3640001"/>
          </a:xfrm>
          <a:prstGeom prst="rect">
            <a:avLst/>
          </a:prstGeom>
        </p:spPr>
      </p:pic>
    </p:spTree>
    <p:extLst>
      <p:ext uri="{BB962C8B-B14F-4D97-AF65-F5344CB8AC3E}">
        <p14:creationId xmlns:p14="http://schemas.microsoft.com/office/powerpoint/2010/main" val="2482827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329" y="178194"/>
            <a:ext cx="7290810" cy="857250"/>
          </a:xfrm>
        </p:spPr>
        <p:txBody>
          <a:bodyPr/>
          <a:lstStyle/>
          <a:p>
            <a:r>
              <a:rPr lang="en-US" sz="2475" dirty="0"/>
              <a:t>Few Fixed-Income Funds Do After Fees</a:t>
            </a:r>
          </a:p>
        </p:txBody>
      </p:sp>
      <p:sp>
        <p:nvSpPr>
          <p:cNvPr id="7" name="Content Placeholder 2"/>
          <p:cNvSpPr txBox="1">
            <a:spLocks/>
          </p:cNvSpPr>
          <p:nvPr/>
        </p:nvSpPr>
        <p:spPr bwMode="auto">
          <a:xfrm>
            <a:off x="1547664" y="735546"/>
            <a:ext cx="6264696" cy="59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Wingdings" charset="2"/>
              <a:buChar char="§"/>
              <a:defRPr sz="3600">
                <a:solidFill>
                  <a:srgbClr val="333333"/>
                </a:solidFill>
                <a:latin typeface="Arial"/>
                <a:ea typeface="+mn-ea"/>
                <a:cs typeface="Arial"/>
              </a:defRPr>
            </a:lvl1pPr>
            <a:lvl2pPr marL="742950" indent="-285750" algn="l" rtl="0" eaLnBrk="0" fontAlgn="base" hangingPunct="0">
              <a:spcBef>
                <a:spcPct val="20000"/>
              </a:spcBef>
              <a:spcAft>
                <a:spcPct val="0"/>
              </a:spcAft>
              <a:buChar char="–"/>
              <a:defRPr sz="3400">
                <a:solidFill>
                  <a:srgbClr val="333333"/>
                </a:solidFill>
                <a:latin typeface="Arial"/>
                <a:cs typeface="Arial"/>
              </a:defRPr>
            </a:lvl2pPr>
            <a:lvl3pPr marL="1143000" indent="-228600" algn="l" rtl="0" eaLnBrk="0" fontAlgn="base" hangingPunct="0">
              <a:spcBef>
                <a:spcPct val="20000"/>
              </a:spcBef>
              <a:spcAft>
                <a:spcPct val="0"/>
              </a:spcAft>
              <a:buChar char="•"/>
              <a:defRPr sz="3200">
                <a:solidFill>
                  <a:srgbClr val="333333"/>
                </a:solidFill>
                <a:latin typeface="Arial"/>
                <a:cs typeface="Arial"/>
              </a:defRPr>
            </a:lvl3pPr>
            <a:lvl4pPr marL="1600200" indent="-228600" algn="l" rtl="0" eaLnBrk="0" fontAlgn="base" hangingPunct="0">
              <a:spcBef>
                <a:spcPct val="20000"/>
              </a:spcBef>
              <a:spcAft>
                <a:spcPct val="0"/>
              </a:spcAft>
              <a:buChar char="–"/>
              <a:defRPr sz="3000">
                <a:solidFill>
                  <a:srgbClr val="333333"/>
                </a:solidFill>
                <a:latin typeface="Arial"/>
                <a:cs typeface="Arial"/>
              </a:defRPr>
            </a:lvl4pPr>
            <a:lvl5pPr marL="2057400" indent="-228600" algn="l" rtl="0" eaLnBrk="0" fontAlgn="base" hangingPunct="0">
              <a:spcBef>
                <a:spcPct val="20000"/>
              </a:spcBef>
              <a:spcAft>
                <a:spcPct val="0"/>
              </a:spcAft>
              <a:buChar char="»"/>
              <a:defRPr sz="3000">
                <a:solidFill>
                  <a:srgbClr val="333333"/>
                </a:solidFill>
                <a:latin typeface="Arial"/>
                <a:cs typeface="Arial"/>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1650" b="1" kern="0" dirty="0"/>
              <a:t>Only 13% of Aussie fixed-income funds outperform</a:t>
            </a:r>
          </a:p>
        </p:txBody>
      </p:sp>
      <p:pic>
        <p:nvPicPr>
          <p:cNvPr id="6" name="Picture 5"/>
          <p:cNvPicPr>
            <a:picLocks noChangeAspect="1"/>
          </p:cNvPicPr>
          <p:nvPr/>
        </p:nvPicPr>
        <p:blipFill>
          <a:blip r:embed="rId2"/>
          <a:stretch>
            <a:fillRect/>
          </a:stretch>
        </p:blipFill>
        <p:spPr>
          <a:xfrm>
            <a:off x="1789930" y="1114575"/>
            <a:ext cx="5560439" cy="3629098"/>
          </a:xfrm>
          <a:prstGeom prst="rect">
            <a:avLst/>
          </a:prstGeom>
        </p:spPr>
      </p:pic>
    </p:spTree>
    <p:extLst>
      <p:ext uri="{BB962C8B-B14F-4D97-AF65-F5344CB8AC3E}">
        <p14:creationId xmlns:p14="http://schemas.microsoft.com/office/powerpoint/2010/main" val="245168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745" y="178194"/>
            <a:ext cx="7290810" cy="857250"/>
          </a:xfrm>
        </p:spPr>
        <p:txBody>
          <a:bodyPr/>
          <a:lstStyle/>
          <a:p>
            <a:r>
              <a:rPr lang="en-US" sz="2475" dirty="0"/>
              <a:t>Alpha Generally M.I.A in Aussie Fixed-Income</a:t>
            </a:r>
          </a:p>
        </p:txBody>
      </p:sp>
      <p:sp>
        <p:nvSpPr>
          <p:cNvPr id="7" name="Content Placeholder 2"/>
          <p:cNvSpPr txBox="1">
            <a:spLocks/>
          </p:cNvSpPr>
          <p:nvPr/>
        </p:nvSpPr>
        <p:spPr bwMode="auto">
          <a:xfrm>
            <a:off x="1547664" y="735546"/>
            <a:ext cx="6264696" cy="59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Wingdings" charset="2"/>
              <a:buChar char="§"/>
              <a:defRPr sz="3600">
                <a:solidFill>
                  <a:srgbClr val="333333"/>
                </a:solidFill>
                <a:latin typeface="Arial"/>
                <a:ea typeface="+mn-ea"/>
                <a:cs typeface="Arial"/>
              </a:defRPr>
            </a:lvl1pPr>
            <a:lvl2pPr marL="742950" indent="-285750" algn="l" rtl="0" eaLnBrk="0" fontAlgn="base" hangingPunct="0">
              <a:spcBef>
                <a:spcPct val="20000"/>
              </a:spcBef>
              <a:spcAft>
                <a:spcPct val="0"/>
              </a:spcAft>
              <a:buChar char="–"/>
              <a:defRPr sz="3400">
                <a:solidFill>
                  <a:srgbClr val="333333"/>
                </a:solidFill>
                <a:latin typeface="Arial"/>
                <a:cs typeface="Arial"/>
              </a:defRPr>
            </a:lvl2pPr>
            <a:lvl3pPr marL="1143000" indent="-228600" algn="l" rtl="0" eaLnBrk="0" fontAlgn="base" hangingPunct="0">
              <a:spcBef>
                <a:spcPct val="20000"/>
              </a:spcBef>
              <a:spcAft>
                <a:spcPct val="0"/>
              </a:spcAft>
              <a:buChar char="•"/>
              <a:defRPr sz="3200">
                <a:solidFill>
                  <a:srgbClr val="333333"/>
                </a:solidFill>
                <a:latin typeface="Arial"/>
                <a:cs typeface="Arial"/>
              </a:defRPr>
            </a:lvl3pPr>
            <a:lvl4pPr marL="1600200" indent="-228600" algn="l" rtl="0" eaLnBrk="0" fontAlgn="base" hangingPunct="0">
              <a:spcBef>
                <a:spcPct val="20000"/>
              </a:spcBef>
              <a:spcAft>
                <a:spcPct val="0"/>
              </a:spcAft>
              <a:buChar char="–"/>
              <a:defRPr sz="3000">
                <a:solidFill>
                  <a:srgbClr val="333333"/>
                </a:solidFill>
                <a:latin typeface="Arial"/>
                <a:cs typeface="Arial"/>
              </a:defRPr>
            </a:lvl4pPr>
            <a:lvl5pPr marL="2057400" indent="-228600" algn="l" rtl="0" eaLnBrk="0" fontAlgn="base" hangingPunct="0">
              <a:spcBef>
                <a:spcPct val="20000"/>
              </a:spcBef>
              <a:spcAft>
                <a:spcPct val="0"/>
              </a:spcAft>
              <a:buChar char="»"/>
              <a:defRPr sz="3000">
                <a:solidFill>
                  <a:srgbClr val="333333"/>
                </a:solidFill>
                <a:latin typeface="Arial"/>
                <a:cs typeface="Arial"/>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spcBef>
                <a:spcPts val="200"/>
              </a:spcBef>
              <a:spcAft>
                <a:spcPts val="200"/>
              </a:spcAft>
            </a:pPr>
            <a:r>
              <a:rPr lang="en-US" sz="1650" kern="0" dirty="0"/>
              <a:t>“Alpha” = risk-adjusted excess returns after stripping out beta</a:t>
            </a:r>
          </a:p>
          <a:p>
            <a:pPr>
              <a:spcBef>
                <a:spcPts val="200"/>
              </a:spcBef>
              <a:spcAft>
                <a:spcPts val="200"/>
              </a:spcAft>
            </a:pPr>
            <a:r>
              <a:rPr lang="en-US" sz="1650" kern="0" dirty="0"/>
              <a:t>Fixed-income managers pull 3 beta levers to boost returns</a:t>
            </a:r>
          </a:p>
          <a:p>
            <a:pPr marL="685800" lvl="1" indent="-342900">
              <a:spcBef>
                <a:spcPts val="200"/>
              </a:spcBef>
              <a:spcAft>
                <a:spcPts val="200"/>
              </a:spcAft>
              <a:buFont typeface="+mj-lt"/>
              <a:buAutoNum type="arabicPeriod"/>
            </a:pPr>
            <a:r>
              <a:rPr lang="en-US" sz="1650" b="1" kern="0" dirty="0"/>
              <a:t>Interest rate duration beta</a:t>
            </a:r>
          </a:p>
          <a:p>
            <a:pPr marL="685800" lvl="1" indent="-342900">
              <a:spcBef>
                <a:spcPts val="200"/>
              </a:spcBef>
              <a:spcAft>
                <a:spcPts val="200"/>
              </a:spcAft>
              <a:buFont typeface="+mj-lt"/>
              <a:buAutoNum type="arabicPeriod"/>
            </a:pPr>
            <a:r>
              <a:rPr lang="en-US" sz="1650" b="1" kern="0" dirty="0"/>
              <a:t>Credit beta</a:t>
            </a:r>
          </a:p>
          <a:p>
            <a:pPr marL="685800" lvl="1" indent="-342900">
              <a:spcBef>
                <a:spcPts val="200"/>
              </a:spcBef>
              <a:spcAft>
                <a:spcPts val="200"/>
              </a:spcAft>
              <a:buFont typeface="+mj-lt"/>
              <a:buAutoNum type="arabicPeriod"/>
            </a:pPr>
            <a:r>
              <a:rPr lang="en-US" sz="1650" b="1" kern="0" dirty="0"/>
              <a:t>Illiquidity beta</a:t>
            </a:r>
          </a:p>
          <a:p>
            <a:pPr>
              <a:spcBef>
                <a:spcPts val="200"/>
              </a:spcBef>
              <a:spcAft>
                <a:spcPts val="200"/>
              </a:spcAft>
            </a:pPr>
            <a:r>
              <a:rPr lang="en-US" sz="1650" kern="0" dirty="0"/>
              <a:t>Scant “true alpha” generation</a:t>
            </a:r>
          </a:p>
          <a:p>
            <a:pPr lvl="1">
              <a:spcBef>
                <a:spcPts val="200"/>
              </a:spcBef>
              <a:spcAft>
                <a:spcPts val="200"/>
              </a:spcAft>
            </a:pPr>
            <a:r>
              <a:rPr lang="en-US" sz="1650" b="1" kern="0" dirty="0"/>
              <a:t>Interest rate duration is extremely efficient market</a:t>
            </a:r>
          </a:p>
          <a:p>
            <a:pPr lvl="2">
              <a:spcBef>
                <a:spcPts val="200"/>
              </a:spcBef>
              <a:spcAft>
                <a:spcPts val="200"/>
              </a:spcAft>
            </a:pPr>
            <a:r>
              <a:rPr lang="en-US" sz="1650" kern="0" dirty="0"/>
              <a:t>Rates futures/FX market very transparent</a:t>
            </a:r>
          </a:p>
          <a:p>
            <a:pPr lvl="2">
              <a:spcBef>
                <a:spcPts val="200"/>
              </a:spcBef>
              <a:spcAft>
                <a:spcPts val="200"/>
              </a:spcAft>
            </a:pPr>
            <a:r>
              <a:rPr lang="en-US" sz="1650" kern="0" dirty="0"/>
              <a:t>Contested by every bank, hedge fund, CTA, fixed-income investor globally</a:t>
            </a:r>
          </a:p>
          <a:p>
            <a:pPr lvl="2">
              <a:spcBef>
                <a:spcPts val="200"/>
              </a:spcBef>
              <a:spcAft>
                <a:spcPts val="200"/>
              </a:spcAft>
            </a:pPr>
            <a:r>
              <a:rPr lang="en-US" sz="1650" kern="0" dirty="0"/>
              <a:t>Very hard to predict interest rate changes 6-12 months ahead, let alone 4-5yrs out (Composite Index duration)</a:t>
            </a:r>
          </a:p>
          <a:p>
            <a:pPr lvl="2">
              <a:spcBef>
                <a:spcPts val="200"/>
              </a:spcBef>
              <a:spcAft>
                <a:spcPts val="200"/>
              </a:spcAft>
            </a:pPr>
            <a:endParaRPr lang="en-US" sz="1650" kern="0" dirty="0"/>
          </a:p>
          <a:p>
            <a:pPr lvl="2">
              <a:spcBef>
                <a:spcPts val="200"/>
              </a:spcBef>
              <a:spcAft>
                <a:spcPts val="200"/>
              </a:spcAft>
            </a:pPr>
            <a:endParaRPr lang="en-US" sz="1650" kern="0" dirty="0"/>
          </a:p>
          <a:p>
            <a:pPr>
              <a:spcBef>
                <a:spcPts val="200"/>
              </a:spcBef>
              <a:spcAft>
                <a:spcPts val="200"/>
              </a:spcAft>
            </a:pPr>
            <a:endParaRPr lang="en-US" sz="1650" kern="0" dirty="0"/>
          </a:p>
          <a:p>
            <a:pPr>
              <a:spcBef>
                <a:spcPts val="200"/>
              </a:spcBef>
              <a:spcAft>
                <a:spcPts val="200"/>
              </a:spcAft>
            </a:pPr>
            <a:endParaRPr lang="en-US" sz="1650" kern="0" dirty="0"/>
          </a:p>
        </p:txBody>
      </p:sp>
    </p:spTree>
    <p:extLst>
      <p:ext uri="{BB962C8B-B14F-4D97-AF65-F5344CB8AC3E}">
        <p14:creationId xmlns:p14="http://schemas.microsoft.com/office/powerpoint/2010/main" val="3918095002"/>
      </p:ext>
    </p:extLst>
  </p:cSld>
  <p:clrMapOvr>
    <a:masterClrMapping/>
  </p:clrMapOvr>
</p:sld>
</file>

<file path=ppt/theme/theme1.xml><?xml version="1.0" encoding="utf-8"?>
<a:theme xmlns:a="http://schemas.openxmlformats.org/drawingml/2006/main" name="Default Theme">
  <a:themeElements>
    <a:clrScheme name="Internal Comms">
      <a:dk1>
        <a:srgbClr val="FFFFFF"/>
      </a:dk1>
      <a:lt1>
        <a:srgbClr val="000000"/>
      </a:lt1>
      <a:dk2>
        <a:srgbClr val="FFFFFF"/>
      </a:dk2>
      <a:lt2>
        <a:srgbClr val="091759"/>
      </a:lt2>
      <a:accent1>
        <a:srgbClr val="050E39"/>
      </a:accent1>
      <a:accent2>
        <a:srgbClr val="091B6E"/>
      </a:accent2>
      <a:accent3>
        <a:srgbClr val="102EBB"/>
      </a:accent3>
      <a:accent4>
        <a:srgbClr val="4C4C4C"/>
      </a:accent4>
      <a:accent5>
        <a:srgbClr val="999999"/>
      </a:accent5>
      <a:accent6>
        <a:srgbClr val="FFE04F"/>
      </a:accent6>
      <a:hlink>
        <a:srgbClr val="191919"/>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noFill/>
        </a:ln>
      </a:spPr>
      <a:bodyPr vert="horz" lIns="0" tIns="0" rIns="0" bIns="0" rtlCol="0" anchor="t" anchorCtr="0">
        <a:noAutofit/>
      </a:bodyPr>
      <a:lstStyle>
        <a:defPPr>
          <a:defRPr sz="4000" b="0" dirty="0" smtClean="0">
            <a:latin typeface="Arial Rounded MT Bold"/>
            <a:cs typeface="Arial Rounded MT Bold"/>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11683</TotalTime>
  <Words>1010</Words>
  <Application>Microsoft Office PowerPoint</Application>
  <PresentationFormat>On-screen Show (16:9)</PresentationFormat>
  <Paragraphs>101</Paragraphs>
  <Slides>29</Slides>
  <Notes>7</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Default Theme</vt:lpstr>
      <vt:lpstr>Custom Design</vt:lpstr>
      <vt:lpstr>High Returns with Low Risk Are Possible in a Low Yield World</vt:lpstr>
      <vt:lpstr>Hard Getting Safe Returns in Short/Long-Term…</vt:lpstr>
      <vt:lpstr>Aussie Fixed-Income: Immensely Inefficient</vt:lpstr>
      <vt:lpstr>Size Similar to $1.6trn Aussie Equities Mkt</vt:lpstr>
      <vt:lpstr>Around 10x Primary Liquidity of Aussie Equities</vt:lpstr>
      <vt:lpstr>Puzzle: Inefficient Yet Everyone Underperforms</vt:lpstr>
      <vt:lpstr>Many Aussie Equities Funds Beat Index Post Fees</vt:lpstr>
      <vt:lpstr>Few Fixed-Income Funds Do After Fees</vt:lpstr>
      <vt:lpstr>Alpha Generally M.I.A in Aussie Fixed-Income</vt:lpstr>
      <vt:lpstr>RBA 90% Sure GDP b/w 1% and 4.75% in 2017!</vt:lpstr>
      <vt:lpstr>Beta Parading As Alpha</vt:lpstr>
      <vt:lpstr>Capturing Latent Alpha Requires Valuation Skill</vt:lpstr>
      <vt:lpstr>Market Mispricing Aussie Spreads by +/-40bps</vt:lpstr>
      <vt:lpstr>CBA Snr Floater: 5.25% Annualised Total Return</vt:lpstr>
      <vt:lpstr>CBA Sub Floater: 18.2% Annualised Total Return</vt:lpstr>
      <vt:lpstr>BoQ Sub Floater: 14.1% Annualised Total Return</vt:lpstr>
      <vt:lpstr>Smarter Money Active Cash</vt:lpstr>
      <vt:lpstr>Smarter Money Higher Income</vt:lpstr>
      <vt:lpstr>Compared to Peers Since Inception</vt:lpstr>
      <vt:lpstr>Compared to Peers Last 12 Months</vt:lpstr>
      <vt:lpstr>SMAC: 85%-97% Win Ratio</vt:lpstr>
      <vt:lpstr>SMAC Trade-by-Trade Performance</vt:lpstr>
      <vt:lpstr>Equities Expensive</vt:lpstr>
      <vt:lpstr>Bonds and Residential Property Uber Expensive</vt:lpstr>
      <vt:lpstr>Aussie Investment-Grade Credit Still Attractive</vt:lpstr>
      <vt:lpstr>But What About Secondary Liquidity?</vt:lpstr>
      <vt:lpstr>Buy (Sell) When Market Sells (Buys)</vt:lpstr>
      <vt:lpstr>Key Take-Aways</vt:lpstr>
      <vt:lpstr>Important Information</vt:lpstr>
    </vt:vector>
  </TitlesOfParts>
  <Company>Yellow Brick Road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Iolanda Giunta</dc:creator>
  <cp:lastModifiedBy>Chris Joye</cp:lastModifiedBy>
  <cp:revision>530</cp:revision>
  <cp:lastPrinted>2014-11-17T21:58:22Z</cp:lastPrinted>
  <dcterms:created xsi:type="dcterms:W3CDTF">2014-09-15T03:22:51Z</dcterms:created>
  <dcterms:modified xsi:type="dcterms:W3CDTF">2016-11-15T00:58:44Z</dcterms:modified>
</cp:coreProperties>
</file>